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51" r:id="rId4"/>
    <p:sldMasterId id="2147484632" r:id="rId5"/>
  </p:sldMasterIdLst>
  <p:notesMasterIdLst>
    <p:notesMasterId r:id="rId28"/>
  </p:notesMasterIdLst>
  <p:sldIdLst>
    <p:sldId id="280" r:id="rId6"/>
    <p:sldId id="281" r:id="rId7"/>
    <p:sldId id="258" r:id="rId8"/>
    <p:sldId id="266" r:id="rId9"/>
    <p:sldId id="282" r:id="rId10"/>
    <p:sldId id="264" r:id="rId11"/>
    <p:sldId id="263" r:id="rId12"/>
    <p:sldId id="262" r:id="rId13"/>
    <p:sldId id="261" r:id="rId14"/>
    <p:sldId id="260" r:id="rId15"/>
    <p:sldId id="269" r:id="rId16"/>
    <p:sldId id="268" r:id="rId17"/>
    <p:sldId id="267" r:id="rId18"/>
    <p:sldId id="279" r:id="rId19"/>
    <p:sldId id="277" r:id="rId20"/>
    <p:sldId id="276" r:id="rId21"/>
    <p:sldId id="275" r:id="rId22"/>
    <p:sldId id="274" r:id="rId23"/>
    <p:sldId id="273" r:id="rId24"/>
    <p:sldId id="272" r:id="rId25"/>
    <p:sldId id="271"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tha Adusumilli" initials="AA" lastIdx="5" clrIdx="0">
    <p:extLst>
      <p:ext uri="{19B8F6BF-5375-455C-9EA6-DF929625EA0E}">
        <p15:presenceInfo xmlns:p15="http://schemas.microsoft.com/office/powerpoint/2012/main" userId="S::anithaa@ntdev.microsoft.com::ed9e3e58-4283-45dc-bc8d-d1d47b29b0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0516" autoAdjust="0"/>
  </p:normalViewPr>
  <p:slideViewPr>
    <p:cSldViewPr snapToGrid="0">
      <p:cViewPr varScale="1">
        <p:scale>
          <a:sx n="63" d="100"/>
          <a:sy n="63" d="100"/>
        </p:scale>
        <p:origin x="8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298346-6BE8-410D-9987-8B8F300AEE65}" type="datetimeFigureOut">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7E8EB-E1E5-4E71-AC16-4EFCE51D79FF}" type="slidenum">
              <a:t>‹#›</a:t>
            </a:fld>
            <a:endParaRPr lang="en-US"/>
          </a:p>
        </p:txBody>
      </p:sp>
    </p:spTree>
    <p:extLst>
      <p:ext uri="{BB962C8B-B14F-4D97-AF65-F5344CB8AC3E}">
        <p14:creationId xmlns:p14="http://schemas.microsoft.com/office/powerpoint/2010/main" val="143365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34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286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6977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786545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42566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10/28/2022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31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86764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5AB9-59B3-40C8-A1DA-698E11685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120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1345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5"/>
          </p:nvPr>
        </p:nvSpPr>
        <p:spPr/>
        <p:txBody>
          <a:bodyPr/>
          <a:lstStyle/>
          <a:p>
            <a:fld id="{A4A41E3B-5F29-46BB-9F16-3DEE4461360E}" type="slidenum">
              <a:rPr lang="en-US" smtClean="0"/>
              <a:t>11</a:t>
            </a:fld>
            <a:endParaRPr lang="en-US"/>
          </a:p>
        </p:txBody>
      </p:sp>
    </p:spTree>
    <p:extLst>
      <p:ext uri="{BB962C8B-B14F-4D97-AF65-F5344CB8AC3E}">
        <p14:creationId xmlns:p14="http://schemas.microsoft.com/office/powerpoint/2010/main" val="2283917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5"/>
          </p:nvPr>
        </p:nvSpPr>
        <p:spPr/>
        <p:txBody>
          <a:bodyPr/>
          <a:lstStyle/>
          <a:p>
            <a:fld id="{A4A41E3B-5F29-46BB-9F16-3DEE4461360E}" type="slidenum">
              <a:rPr lang="en-US" smtClean="0"/>
              <a:t>12</a:t>
            </a:fld>
            <a:endParaRPr lang="en-US"/>
          </a:p>
        </p:txBody>
      </p:sp>
    </p:spTree>
    <p:extLst>
      <p:ext uri="{BB962C8B-B14F-4D97-AF65-F5344CB8AC3E}">
        <p14:creationId xmlns:p14="http://schemas.microsoft.com/office/powerpoint/2010/main" val="220507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5"/>
          </p:nvPr>
        </p:nvSpPr>
        <p:spPr/>
        <p:txBody>
          <a:bodyPr/>
          <a:lstStyle/>
          <a:p>
            <a:fld id="{A4A41E3B-5F29-46BB-9F16-3DEE4461360E}" type="slidenum">
              <a:rPr lang="en-US" smtClean="0"/>
              <a:t>13</a:t>
            </a:fld>
            <a:endParaRPr lang="en-US"/>
          </a:p>
        </p:txBody>
      </p:sp>
    </p:spTree>
    <p:extLst>
      <p:ext uri="{BB962C8B-B14F-4D97-AF65-F5344CB8AC3E}">
        <p14:creationId xmlns:p14="http://schemas.microsoft.com/office/powerpoint/2010/main" val="1483153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489177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34752"/>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675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569199"/>
          </a:xfrm>
        </p:spPr>
        <p:txBody>
          <a:bodyPr wrap="square">
            <a:spAutoFit/>
          </a:bodyPr>
          <a:lstStyle>
            <a:lvl1pPr marL="0" indent="0">
              <a:buNone/>
              <a:defRPr/>
            </a:lvl1pPr>
            <a:lvl2pPr marL="228413" indent="0">
              <a:buNone/>
              <a:defRPr/>
            </a:lvl2pPr>
            <a:lvl3pPr marL="456827" indent="0">
              <a:buNone/>
              <a:defRPr/>
            </a:lvl3pPr>
            <a:lvl4pPr marL="685240" indent="0">
              <a:buNone/>
              <a:defRPr/>
            </a:lvl4pPr>
            <a:lvl5pPr marL="9136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018548"/>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887" userDrawn="1">
          <p15:clr>
            <a:srgbClr val="5ACBF0"/>
          </p15:clr>
        </p15:guide>
        <p15:guide id="4" orient="horz" pos="1247"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58241"/>
            <a:ext cx="4160522" cy="941520"/>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6857278"/>
      </p:ext>
    </p:extLst>
  </p:cSld>
  <p:clrMapOvr>
    <a:masterClrMapping/>
  </p:clrMapOvr>
  <p:transition>
    <p:fade/>
  </p:transition>
  <p:hf hdr="0" ftr="0" dt="0"/>
  <p:extLst>
    <p:ext uri="{DCECCB84-F9BA-43D5-87BE-67443E8EF086}">
      <p15:sldGuideLst xmlns:p15="http://schemas.microsoft.com/office/powerpoint/2012/main">
        <p15:guide id="6" pos="764"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8"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2" userDrawn="1">
          <p15:clr>
            <a:srgbClr val="5ACBF0"/>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2"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4" userDrawn="1">
          <p15:clr>
            <a:srgbClr val="A4A3A4"/>
          </p15:clr>
        </p15:guide>
        <p15:guide id="30" orient="horz" pos="282" userDrawn="1">
          <p15:clr>
            <a:srgbClr val="5ACBF0"/>
          </p15:clr>
        </p15:guide>
        <p15:guide id="31" pos="3270" userDrawn="1">
          <p15:clr>
            <a:srgbClr val="FBAE40"/>
          </p15:clr>
        </p15:guide>
        <p15:guide id="32" orient="horz" pos="2118" userDrawn="1">
          <p15:clr>
            <a:srgbClr val="5ACBF0"/>
          </p15:clr>
        </p15:guide>
        <p15:guide id="33" pos="293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3"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39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6"/>
            <a:ext cx="5555965" cy="2573509"/>
          </a:xfrm>
        </p:spPr>
        <p:txBody>
          <a:bodyPr wrap="square" lIns="0" tIns="0" rIns="0" bIns="0">
            <a:noAutofit/>
          </a:bodyPr>
          <a:lstStyle>
            <a:lvl1pPr marL="0" marR="0" indent="0" algn="l" defTabSz="913377" rtl="0" eaLnBrk="1" fontAlgn="auto" latinLnBrk="0" hangingPunct="1">
              <a:lnSpc>
                <a:spcPct val="90000"/>
              </a:lnSpc>
              <a:spcBef>
                <a:spcPts val="0"/>
              </a:spcBef>
              <a:spcAft>
                <a:spcPts val="2547"/>
              </a:spcAft>
              <a:buClrTx/>
              <a:buSzPct val="90000"/>
              <a:buFont typeface="Wingdings" panose="05000000000000000000" pitchFamily="2" charset="2"/>
              <a:buNone/>
              <a:tabLst/>
              <a:defRPr sz="2398" b="0" i="0">
                <a:solidFill>
                  <a:srgbClr val="000000"/>
                </a:solidFill>
                <a:latin typeface="+mn-lt"/>
              </a:defRPr>
            </a:lvl1pPr>
            <a:lvl2pPr marL="223854" marR="0" indent="0" algn="l" defTabSz="91337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7707" indent="0">
              <a:buNone/>
              <a:defRPr/>
            </a:lvl3pPr>
            <a:lvl4pPr marL="671561" indent="0">
              <a:buNone/>
              <a:defRPr/>
            </a:lvl4pPr>
            <a:lvl5pPr marL="895415"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450246884"/>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8156330"/>
      </p:ext>
    </p:extLst>
  </p:cSld>
  <p:clrMapOvr>
    <a:masterClrMapping/>
  </p:clrMapOvr>
  <p:transition>
    <p:fade/>
  </p:transition>
  <p:extLst>
    <p:ext uri="{DCECCB84-F9BA-43D5-87BE-67443E8EF086}">
      <p15:sldGuideLst xmlns:p15="http://schemas.microsoft.com/office/powerpoint/2012/main">
        <p15:guide id="6" pos="764"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8"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2" userDrawn="1">
          <p15:clr>
            <a:srgbClr val="A4A3A4"/>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2"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4" userDrawn="1">
          <p15:clr>
            <a:srgbClr val="A4A3A4"/>
          </p15:clr>
        </p15:guide>
        <p15:guide id="28" orient="horz" pos="887" userDrawn="1">
          <p15:clr>
            <a:srgbClr val="5ACBF0"/>
          </p15:clr>
        </p15:guide>
        <p15:guide id="29" orient="horz" pos="1246" userDrawn="1">
          <p15:clr>
            <a:srgbClr val="5ACBF0"/>
          </p15:clr>
        </p15:guide>
        <p15:guide id="30" orient="horz" pos="28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585789"/>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13" lvl="0" indent="-228413"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259190404"/>
      </p:ext>
    </p:extLst>
  </p:cSld>
  <p:clrMapOvr>
    <a:masterClrMapping/>
  </p:clrMapOvr>
  <p:transition>
    <p:fade/>
  </p:transition>
  <p:extLst>
    <p:ext uri="{DCECCB84-F9BA-43D5-87BE-67443E8EF086}">
      <p15:sldGuideLst xmlns:p15="http://schemas.microsoft.com/office/powerpoint/2012/main">
        <p15:guide id="5" orient="horz" pos="1412" userDrawn="1">
          <p15:clr>
            <a:srgbClr val="5ACBF0"/>
          </p15:clr>
        </p15:guide>
        <p15:guide id="6" orient="horz" pos="706"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434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360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2901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85847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blank">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679355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86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22370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553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106821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566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50545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44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95658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2595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3135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2652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5263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14869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18931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53153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55994" y="556382"/>
            <a:ext cx="11306469" cy="489596"/>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55995" y="1509819"/>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2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6783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602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25552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1347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1882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54127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7557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7190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56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47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72910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12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82835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8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5941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718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78509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37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416758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07757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5200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193444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10/28/2022</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38435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image" Target="../media/image17.emf"/><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8" Type="http://schemas.openxmlformats.org/officeDocument/2006/relationships/slideLayout" Target="../slideLayouts/slideLayout36.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theme" Target="../theme/theme2.xml"/><Relationship Id="rId20" Type="http://schemas.openxmlformats.org/officeDocument/2006/relationships/slideLayout" Target="../slideLayouts/slideLayout48.xml"/><Relationship Id="rId4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69" cy="547707"/>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937832" y="6646"/>
            <a:ext cx="1254168" cy="1254346"/>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 id="2147484580" r:id="rId23"/>
    <p:sldLayoutId id="2147484581" r:id="rId24"/>
    <p:sldLayoutId id="2147484582" r:id="rId25"/>
    <p:sldLayoutId id="2147484583" r:id="rId26"/>
    <p:sldLayoutId id="2147484584" r:id="rId27"/>
    <p:sldLayoutId id="2147484585"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87"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0"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24458827"/>
      </p:ext>
    </p:extLst>
  </p:cSld>
  <p:clrMap bg1="dk1" tx1="lt1" bg2="dk2" tx2="lt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 id="2147484652" r:id="rId20"/>
    <p:sldLayoutId id="2147484653" r:id="rId21"/>
    <p:sldLayoutId id="2147484654" r:id="rId22"/>
    <p:sldLayoutId id="2147484655" r:id="rId23"/>
    <p:sldLayoutId id="2147484656" r:id="rId24"/>
    <p:sldLayoutId id="2147484657" r:id="rId25"/>
    <p:sldLayoutId id="2147484658" r:id="rId26"/>
    <p:sldLayoutId id="2147484659" r:id="rId27"/>
    <p:sldLayoutId id="2147484660" r:id="rId28"/>
    <p:sldLayoutId id="2147484661" r:id="rId29"/>
    <p:sldLayoutId id="2147484662" r:id="rId30"/>
    <p:sldLayoutId id="2147484663" r:id="rId31"/>
    <p:sldLayoutId id="2147484664" r:id="rId32"/>
    <p:sldLayoutId id="2147484665" r:id="rId33"/>
    <p:sldLayoutId id="2147484666" r:id="rId34"/>
    <p:sldLayoutId id="2147484667" r:id="rId35"/>
    <p:sldLayoutId id="2147484668" r:id="rId36"/>
    <p:sldLayoutId id="2147484669" r:id="rId37"/>
    <p:sldLayoutId id="2147484670" r:id="rId38"/>
    <p:sldLayoutId id="2147484671" r:id="rId39"/>
    <p:sldLayoutId id="2147484672" r:id="rId40"/>
    <p:sldLayoutId id="2147484673" r:id="rId41"/>
    <p:sldLayoutId id="2147484674" r:id="rId42"/>
    <p:sldLayoutId id="2147484675" r:id="rId43"/>
    <p:sldLayoutId id="2147484676" r:id="rId44"/>
    <p:sldLayoutId id="2147484677"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38.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66.svg"/></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pricing/details/synapse-analytics/" TargetMode="External"/><Relationship Id="rId2" Type="http://schemas.openxmlformats.org/officeDocument/2006/relationships/hyperlink" Target="https://azure.microsoft.com/en-us/pricing/details/cosmos-db/" TargetMode="External"/><Relationship Id="rId1" Type="http://schemas.openxmlformats.org/officeDocument/2006/relationships/slideLayout" Target="../slideLayouts/slideLayout38.xml"/><Relationship Id="rId5" Type="http://schemas.openxmlformats.org/officeDocument/2006/relationships/image" Target="../media/image57.png"/><Relationship Id="rId4" Type="http://schemas.openxmlformats.org/officeDocument/2006/relationships/hyperlink" Target="https://cosmos.azure.com/capacitycalculato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46.svg"/><Relationship Id="rId1" Type="http://schemas.openxmlformats.org/officeDocument/2006/relationships/slideLayout" Target="../slideLayouts/slideLayout59.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54.svg"/><Relationship Id="rId11" Type="http://schemas.openxmlformats.org/officeDocument/2006/relationships/image" Target="../media/image57.pn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52.svg"/><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a:xfrm>
            <a:off x="811326" y="2179560"/>
            <a:ext cx="5334715" cy="1354217"/>
          </a:xfrm>
        </p:spPr>
        <p:txBody>
          <a:bodyPr/>
          <a:lstStyle/>
          <a:p>
            <a:r>
              <a:rPr lang="en-US" dirty="0">
                <a:solidFill>
                  <a:schemeClr val="accent2"/>
                </a:solidFill>
              </a:rPr>
              <a:t>Azure Synapse Link for Azure Cosmos DB</a:t>
            </a:r>
          </a:p>
        </p:txBody>
      </p:sp>
      <p:sp>
        <p:nvSpPr>
          <p:cNvPr id="9" name="Text Placeholder 8">
            <a:extLst>
              <a:ext uri="{FF2B5EF4-FFF2-40B4-BE49-F238E27FC236}">
                <a16:creationId xmlns:a16="http://schemas.microsoft.com/office/drawing/2014/main" id="{E291E343-C5CB-4A3B-ADB6-E13700C08A48}"/>
              </a:ext>
            </a:extLst>
          </p:cNvPr>
          <p:cNvSpPr>
            <a:spLocks noGrp="1"/>
          </p:cNvSpPr>
          <p:nvPr>
            <p:ph type="body" sz="quarter" idx="12"/>
          </p:nvPr>
        </p:nvSpPr>
        <p:spPr/>
        <p:txBody>
          <a:bodyPr/>
          <a:lstStyle/>
          <a:p>
            <a:r>
              <a:rPr lang="en-US" dirty="0"/>
              <a:t>L400 deck</a:t>
            </a:r>
          </a:p>
        </p:txBody>
      </p:sp>
      <p:pic>
        <p:nvPicPr>
          <p:cNvPr id="4" name="Picture 3" descr="Azure Synapse model environment illustration">
            <a:extLst>
              <a:ext uri="{FF2B5EF4-FFF2-40B4-BE49-F238E27FC236}">
                <a16:creationId xmlns:a16="http://schemas.microsoft.com/office/drawing/2014/main" id="{BA58F9F9-F118-56D5-BBFE-A48246DBFE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03230" y="1190146"/>
            <a:ext cx="4424920" cy="4401508"/>
          </a:xfrm>
          <a:prstGeom prst="rect">
            <a:avLst/>
          </a:prstGeom>
        </p:spPr>
      </p:pic>
    </p:spTree>
    <p:extLst>
      <p:ext uri="{BB962C8B-B14F-4D97-AF65-F5344CB8AC3E}">
        <p14:creationId xmlns:p14="http://schemas.microsoft.com/office/powerpoint/2010/main" val="114528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591021" y="1209849"/>
            <a:ext cx="11623916" cy="347820"/>
          </a:xfrm>
          <a:prstGeom prst="rect">
            <a:avLst/>
          </a:prstGeom>
          <a:noFill/>
        </p:spPr>
        <p:txBody>
          <a:bodyPr wrap="square" lIns="0" tIns="0" rIns="0" bIns="0" rtlCol="0">
            <a:noAutofit/>
          </a:bodyPr>
          <a:lstStyle/>
          <a:p>
            <a:r>
              <a:rPr lang="en-US" dirty="0">
                <a:solidFill>
                  <a:schemeClr val="accent2"/>
                </a:solidFill>
                <a:latin typeface="Segoe UI" panose="020B0502040204020203" pitchFamily="34" charset="0"/>
                <a:cs typeface="Segoe UI" panose="020B0502040204020203" pitchFamily="34" charset="0"/>
              </a:rPr>
              <a:t>You can specify analytical TTL and transactional TTL on a container independently</a:t>
            </a:r>
          </a:p>
          <a:p>
            <a:endParaRPr lang="en-US" dirty="0">
              <a:solidFill>
                <a:schemeClr val="accent2"/>
              </a:solidFill>
              <a:latin typeface="Segoe UI" panose="020B0502040204020203" pitchFamily="34" charset="0"/>
              <a:cs typeface="Segoe UI" panose="020B0502040204020203" pitchFamily="34" charset="0"/>
            </a:endParaRPr>
          </a:p>
        </p:txBody>
      </p:sp>
      <p:graphicFrame>
        <p:nvGraphicFramePr>
          <p:cNvPr id="5" name="Table 4">
            <a:extLst>
              <a:ext uri="{FF2B5EF4-FFF2-40B4-BE49-F238E27FC236}">
                <a16:creationId xmlns:a16="http://schemas.microsoft.com/office/drawing/2014/main" id="{C078CE1A-BAF0-4E70-B59B-9607DE86E97F}"/>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374659059"/>
              </p:ext>
            </p:extLst>
          </p:nvPr>
        </p:nvGraphicFramePr>
        <p:xfrm>
          <a:off x="1683618" y="2025872"/>
          <a:ext cx="8824764" cy="2193719"/>
        </p:xfrm>
        <a:graphic>
          <a:graphicData uri="http://schemas.openxmlformats.org/drawingml/2006/table">
            <a:tbl>
              <a:tblPr firstRow="1" bandRow="1">
                <a:tableStyleId>{5940675A-B579-460E-94D1-54222C63F5DA}</a:tableStyleId>
              </a:tblPr>
              <a:tblGrid>
                <a:gridCol w="4412382">
                  <a:extLst>
                    <a:ext uri="{9D8B030D-6E8A-4147-A177-3AD203B41FA5}">
                      <a16:colId xmlns:a16="http://schemas.microsoft.com/office/drawing/2014/main" val="2096333620"/>
                    </a:ext>
                  </a:extLst>
                </a:gridCol>
                <a:gridCol w="4412382">
                  <a:extLst>
                    <a:ext uri="{9D8B030D-6E8A-4147-A177-3AD203B41FA5}">
                      <a16:colId xmlns:a16="http://schemas.microsoft.com/office/drawing/2014/main" val="2956829241"/>
                    </a:ext>
                  </a:extLst>
                </a:gridCol>
              </a:tblGrid>
              <a:tr h="365628">
                <a:tc>
                  <a:txBody>
                    <a:bodyPr/>
                    <a:lstStyle/>
                    <a:p>
                      <a:pPr algn="ctr"/>
                      <a:r>
                        <a:rPr lang="en-US" sz="1600" b="0" kern="1200" dirty="0">
                          <a:solidFill>
                            <a:schemeClr val="tx1"/>
                          </a:solidFill>
                          <a:latin typeface="Segoe UI" panose="020B0502040204020203" pitchFamily="34" charset="0"/>
                          <a:cs typeface="Segoe UI" panose="020B0502040204020203" pitchFamily="34" charset="0"/>
                        </a:rPr>
                        <a:t>Value</a:t>
                      </a:r>
                      <a:endParaRPr lang="en-US" sz="1600" b="0" kern="1200" dirty="0">
                        <a:solidFill>
                          <a:schemeClr val="tx1"/>
                        </a:solidFill>
                        <a:latin typeface="Segoe UI" panose="020B0502040204020203" pitchFamily="34" charset="0"/>
                        <a:ea typeface="+mn-ea"/>
                        <a:cs typeface="Segoe UI" panose="020B0502040204020203" pitchFamily="34" charset="0"/>
                      </a:endParaRP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0" kern="1200" dirty="0">
                          <a:solidFill>
                            <a:schemeClr val="tx1"/>
                          </a:solidFill>
                          <a:latin typeface="Segoe UI" panose="020B0502040204020203" pitchFamily="34" charset="0"/>
                          <a:cs typeface="Segoe UI" panose="020B0502040204020203" pitchFamily="34" charset="0"/>
                        </a:rPr>
                        <a:t>When to use?</a:t>
                      </a:r>
                      <a:endParaRPr lang="en-US" sz="1600" b="0" kern="1200" dirty="0">
                        <a:solidFill>
                          <a:schemeClr val="tx1"/>
                        </a:solidFill>
                        <a:latin typeface="Segoe UI" panose="020B0502040204020203" pitchFamily="34" charset="0"/>
                        <a:ea typeface="+mn-ea"/>
                        <a:cs typeface="Segoe UI" panose="020B0502040204020203" pitchFamily="34" charset="0"/>
                      </a:endParaRP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47549941"/>
                  </a:ext>
                </a:extLst>
              </a:tr>
              <a:tr h="609434">
                <a:tc>
                  <a:txBody>
                    <a:bodyPr/>
                    <a:lstStyle/>
                    <a:p>
                      <a:pPr marL="0" algn="ctr" defTabSz="914400" rtl="0" eaLnBrk="1" latinLnBrk="0" hangingPunct="1"/>
                      <a:r>
                        <a:rPr lang="en-US" sz="1600" dirty="0">
                          <a:latin typeface="Segoe UI" panose="020B0502040204020203" pitchFamily="34" charset="0"/>
                          <a:cs typeface="Segoe UI" panose="020B0502040204020203" pitchFamily="34" charset="0"/>
                        </a:rPr>
                        <a:t>Analytical TTL &gt; Transactional TTL</a:t>
                      </a:r>
                      <a:endParaRPr lang="en-US" sz="1600" kern="1200" dirty="0">
                        <a:solidFill>
                          <a:schemeClr val="tx1"/>
                        </a:solidFill>
                        <a:latin typeface="Segoe UI" panose="020B0502040204020203" pitchFamily="34" charset="0"/>
                        <a:ea typeface="+mn-ea"/>
                        <a:cs typeface="Segoe UI" panose="020B0502040204020203" pitchFamily="34" charset="0"/>
                      </a:endParaRP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algn="ctr" defTabSz="914400" rtl="0" eaLnBrk="1" latinLnBrk="0" hangingPunct="1"/>
                      <a:r>
                        <a:rPr lang="en-US" sz="1600" dirty="0">
                          <a:latin typeface="Segoe UI" panose="020B0502040204020203" pitchFamily="34" charset="0"/>
                          <a:cs typeface="Segoe UI" panose="020B0502040204020203" pitchFamily="34" charset="0"/>
                        </a:rPr>
                        <a:t>Retain your data longer in analytical store </a:t>
                      </a:r>
                      <a:endParaRPr lang="en-US" sz="1600" kern="1200" dirty="0">
                        <a:solidFill>
                          <a:schemeClr val="tx1"/>
                        </a:solidFill>
                        <a:latin typeface="Segoe UI" panose="020B0502040204020203" pitchFamily="34" charset="0"/>
                        <a:ea typeface="+mn-ea"/>
                        <a:cs typeface="Segoe UI" panose="020B0502040204020203" pitchFamily="34" charset="0"/>
                      </a:endParaRP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125847160"/>
                  </a:ext>
                </a:extLst>
              </a:tr>
              <a:tr h="609117">
                <a:tc>
                  <a:txBody>
                    <a:bodyPr/>
                    <a:lstStyle/>
                    <a:p>
                      <a:pPr marL="0" algn="ctr" defTabSz="914400" rtl="0" eaLnBrk="1" latinLnBrk="0" hangingPunct="1"/>
                      <a:r>
                        <a:rPr lang="en-US" sz="1600" dirty="0">
                          <a:latin typeface="Segoe UI" panose="020B0502040204020203" pitchFamily="34" charset="0"/>
                          <a:cs typeface="Segoe UI" panose="020B0502040204020203" pitchFamily="34" charset="0"/>
                        </a:rPr>
                        <a:t>Analytical TTL same as Transactional TTL</a:t>
                      </a:r>
                      <a:endParaRPr lang="en-US" sz="1600" kern="1200" dirty="0">
                        <a:solidFill>
                          <a:schemeClr val="tx1"/>
                        </a:solidFill>
                        <a:latin typeface="Segoe UI" panose="020B0502040204020203" pitchFamily="34" charset="0"/>
                        <a:ea typeface="+mn-ea"/>
                        <a:cs typeface="Segoe UI" panose="020B0502040204020203" pitchFamily="34" charset="0"/>
                      </a:endParaRP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algn="ctr" defTabSz="914400" rtl="0" eaLnBrk="1" latinLnBrk="0" hangingPunct="1"/>
                      <a:r>
                        <a:rPr lang="en-US" sz="1600" dirty="0">
                          <a:latin typeface="Segoe UI" panose="020B0502040204020203" pitchFamily="34" charset="0"/>
                          <a:cs typeface="Segoe UI" panose="020B0502040204020203" pitchFamily="34" charset="0"/>
                        </a:rPr>
                        <a:t>Mirror data in transactional store</a:t>
                      </a:r>
                      <a:endParaRPr lang="en-US" sz="1600" kern="1200" dirty="0">
                        <a:solidFill>
                          <a:schemeClr val="tx1"/>
                        </a:solidFill>
                        <a:latin typeface="Segoe UI" panose="020B0502040204020203" pitchFamily="34" charset="0"/>
                        <a:ea typeface="+mn-ea"/>
                        <a:cs typeface="Segoe UI" panose="020B0502040204020203" pitchFamily="34" charset="0"/>
                      </a:endParaRP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546722258"/>
                  </a:ext>
                </a:extLst>
              </a:tr>
              <a:tr h="609434">
                <a:tc>
                  <a:txBody>
                    <a:bodyPr/>
                    <a:lstStyle/>
                    <a:p>
                      <a:pPr marL="0" algn="ctr" defTabSz="914400" rtl="0" eaLnBrk="1" latinLnBrk="0" hangingPunct="1"/>
                      <a:r>
                        <a:rPr lang="en-US" sz="1600" kern="1200">
                          <a:solidFill>
                            <a:schemeClr val="tx1"/>
                          </a:solidFill>
                          <a:latin typeface="Segoe UI" panose="020B0502040204020203" pitchFamily="34" charset="0"/>
                          <a:ea typeface="+mn-ea"/>
                          <a:cs typeface="Segoe UI" panose="020B0502040204020203" pitchFamily="34" charset="0"/>
                        </a:rPr>
                        <a:t>Analytical TTL &lt; Transactional TTL</a:t>
                      </a: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20000"/>
                      </a:schemeClr>
                    </a:solidFill>
                  </a:tcPr>
                </a:tc>
                <a:tc>
                  <a:txBody>
                    <a:bodyPr/>
                    <a:lstStyle/>
                    <a:p>
                      <a:pPr marL="0" algn="ctr" defTabSz="914400" rtl="0" eaLnBrk="1" latinLnBrk="0" hangingPunct="1"/>
                      <a:r>
                        <a:rPr lang="en-US" sz="1600" kern="1200" dirty="0">
                          <a:solidFill>
                            <a:schemeClr val="tx1"/>
                          </a:solidFill>
                          <a:latin typeface="Segoe UI" panose="020B0502040204020203" pitchFamily="34" charset="0"/>
                          <a:ea typeface="+mn-ea"/>
                          <a:cs typeface="Segoe UI" panose="020B0502040204020203" pitchFamily="34" charset="0"/>
                        </a:rPr>
                        <a:t>Expire items in analytical store earlier</a:t>
                      </a:r>
                      <a:br>
                        <a:rPr lang="en-US" sz="1600" kern="1200" dirty="0">
                          <a:solidFill>
                            <a:schemeClr val="tx1"/>
                          </a:solidFill>
                          <a:latin typeface="Segoe UI" panose="020B0502040204020203" pitchFamily="34" charset="0"/>
                          <a:ea typeface="+mn-ea"/>
                          <a:cs typeface="Segoe UI" panose="020B0502040204020203" pitchFamily="34" charset="0"/>
                        </a:rPr>
                      </a:br>
                      <a:r>
                        <a:rPr lang="en-US" sz="1600" kern="1200" dirty="0">
                          <a:solidFill>
                            <a:schemeClr val="tx1"/>
                          </a:solidFill>
                          <a:latin typeface="Segoe UI" panose="020B0502040204020203" pitchFamily="34" charset="0"/>
                          <a:ea typeface="+mn-ea"/>
                          <a:cs typeface="Segoe UI" panose="020B0502040204020203" pitchFamily="34" charset="0"/>
                        </a:rPr>
                        <a:t>than in transactional store</a:t>
                      </a: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3045573778"/>
                  </a:ext>
                </a:extLst>
              </a:tr>
            </a:tbl>
          </a:graphicData>
        </a:graphic>
      </p:graphicFrame>
      <p:sp>
        <p:nvSpPr>
          <p:cNvPr id="3" name="Title 2">
            <a:extLst>
              <a:ext uri="{FF2B5EF4-FFF2-40B4-BE49-F238E27FC236}">
                <a16:creationId xmlns:a16="http://schemas.microsoft.com/office/drawing/2014/main" id="{BE5766AE-7F5D-36A4-03A6-5F423A0D6E8E}"/>
              </a:ext>
              <a:ext uri="{C183D7F6-B498-43B3-948B-1728B52AA6E4}">
                <adec:decorative xmlns:adec="http://schemas.microsoft.com/office/drawing/2017/decorative" val="1"/>
              </a:ext>
            </a:extLst>
          </p:cNvPr>
          <p:cNvSpPr>
            <a:spLocks noGrp="1"/>
          </p:cNvSpPr>
          <p:nvPr>
            <p:ph type="title"/>
          </p:nvPr>
        </p:nvSpPr>
        <p:spPr>
          <a:xfrm>
            <a:off x="586740" y="457200"/>
            <a:ext cx="11018520" cy="492443"/>
          </a:xfrm>
        </p:spPr>
        <p:txBody>
          <a:bodyPr/>
          <a:lstStyle/>
          <a:p>
            <a:r>
              <a:rPr lang="en-US" sz="3200" dirty="0"/>
              <a:t>Seamless data tiering using Analytical &amp; Transactional TTL</a:t>
            </a:r>
          </a:p>
        </p:txBody>
      </p:sp>
      <p:pic>
        <p:nvPicPr>
          <p:cNvPr id="6" name="Picture 16">
            <a:extLst>
              <a:ext uri="{FF2B5EF4-FFF2-40B4-BE49-F238E27FC236}">
                <a16:creationId xmlns:a16="http://schemas.microsoft.com/office/drawing/2014/main" id="{3E1A57C3-AB1F-0FC6-FCE2-2D8CF3210CD6}"/>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96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5B1D0-453C-87EC-A13A-751669C5EBA7}"/>
              </a:ext>
            </a:extLst>
          </p:cNvPr>
          <p:cNvSpPr>
            <a:spLocks noGrp="1"/>
          </p:cNvSpPr>
          <p:nvPr>
            <p:ph type="title"/>
          </p:nvPr>
        </p:nvSpPr>
        <p:spPr/>
        <p:txBody>
          <a:bodyPr/>
          <a:lstStyle/>
          <a:p>
            <a:r>
              <a:rPr lang="en-US" dirty="0"/>
              <a:t>Schema Inference</a:t>
            </a:r>
            <a:br>
              <a:rPr lang="en-US" dirty="0"/>
            </a:br>
            <a:endParaRPr lang="en-US" dirty="0"/>
          </a:p>
        </p:txBody>
      </p:sp>
      <p:sp>
        <p:nvSpPr>
          <p:cNvPr id="6" name="TextBox 5">
            <a:extLst>
              <a:ext uri="{FF2B5EF4-FFF2-40B4-BE49-F238E27FC236}">
                <a16:creationId xmlns:a16="http://schemas.microsoft.com/office/drawing/2014/main" id="{F7344877-F90F-5868-6D47-287B8BC6EEF1}"/>
              </a:ext>
            </a:extLst>
          </p:cNvPr>
          <p:cNvSpPr txBox="1"/>
          <p:nvPr/>
        </p:nvSpPr>
        <p:spPr>
          <a:xfrm>
            <a:off x="588263" y="1442004"/>
            <a:ext cx="11021125" cy="421653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The following constraints are applicable on the operational data in Azure Cosmos BDB when you enable analytics store to automatically infer and represent the schema correctly:</a:t>
            </a:r>
          </a:p>
          <a:p>
            <a:pPr marL="342900" indent="-342900" algn="l">
              <a:buClr>
                <a:schemeClr val="accent1"/>
              </a:buClr>
              <a:buSzPct val="80000"/>
              <a:buFont typeface="Arial" panose="020B0604020202020204" pitchFamily="34" charset="0"/>
              <a:buChar char="•"/>
            </a:pPr>
            <a:r>
              <a:rPr lang="en-US" dirty="0">
                <a:gradFill>
                  <a:gsLst>
                    <a:gs pos="2917">
                      <a:schemeClr val="tx1"/>
                    </a:gs>
                    <a:gs pos="30000">
                      <a:schemeClr val="tx1"/>
                    </a:gs>
                  </a:gsLst>
                  <a:lin ang="5400000" scaled="0"/>
                </a:gradFill>
              </a:rPr>
              <a:t>You can have a maximum of 200 properties at any nesting level in the schema and a maximum nesting depth of 5</a:t>
            </a:r>
          </a:p>
          <a:p>
            <a:pPr marL="514350" indent="-285750" algn="l">
              <a:buClr>
                <a:schemeClr val="accent1"/>
              </a:buClr>
              <a:buSzPct val="80000"/>
              <a:buFont typeface="Courier New" panose="02070309020205020404" pitchFamily="49" charset="0"/>
              <a:buChar char="o"/>
            </a:pPr>
            <a:r>
              <a:rPr lang="en-US" dirty="0">
                <a:gradFill>
                  <a:gsLst>
                    <a:gs pos="2917">
                      <a:schemeClr val="tx1"/>
                    </a:gs>
                    <a:gs pos="30000">
                      <a:schemeClr val="tx1"/>
                    </a:gs>
                  </a:gsLst>
                  <a:lin ang="5400000" scaled="0"/>
                </a:gradFill>
              </a:rPr>
              <a:t>An item with 201 properties at the top level does not satisfy this constraint and hence it will not be represented in the analytical store</a:t>
            </a:r>
          </a:p>
          <a:p>
            <a:pPr marL="514350" indent="-285750" algn="l">
              <a:buClr>
                <a:schemeClr val="accent1"/>
              </a:buClr>
              <a:buSzPct val="80000"/>
              <a:buFont typeface="Courier New" panose="02070309020205020404" pitchFamily="49" charset="0"/>
              <a:buChar char="o"/>
            </a:pPr>
            <a:r>
              <a:rPr lang="en-US" dirty="0">
                <a:gradFill>
                  <a:gsLst>
                    <a:gs pos="2917">
                      <a:schemeClr val="tx1"/>
                    </a:gs>
                    <a:gs pos="30000">
                      <a:schemeClr val="tx1"/>
                    </a:gs>
                  </a:gsLst>
                  <a:lin ang="5400000" scaled="0"/>
                </a:gradFill>
              </a:rPr>
              <a:t>An item with more than five nesting levels in the schema does not satisfy this constraint and hence it will not be represent3ed in the analytical store. For example, the following item does not satisfy the requirement:</a:t>
            </a:r>
          </a:p>
          <a:p>
            <a:pPr marL="228600" algn="l">
              <a:buClr>
                <a:schemeClr val="accent1"/>
              </a:buClr>
              <a:buSzPct val="80000"/>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a:gradFill>
                  <a:gsLst>
                    <a:gs pos="2917">
                      <a:schemeClr val="tx1"/>
                    </a:gs>
                    <a:gs pos="30000">
                      <a:schemeClr val="tx1"/>
                    </a:gs>
                  </a:gsLst>
                  <a:lin ang="5400000" scaled="0"/>
                </a:gradFill>
                <a:highlight>
                  <a:srgbClr val="808080"/>
                </a:highlight>
                <a:latin typeface="Courier New" panose="02070309020205020404" pitchFamily="49" charset="0"/>
                <a:cs typeface="Courier New" panose="02070309020205020404" pitchFamily="49" charset="0"/>
              </a:rPr>
              <a:t>{“level1”: {“level2”: {“level3”: {level4”: {“level5”: {“too many”:12}}}}}}</a:t>
            </a:r>
            <a:b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b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marL="228600" indent="-228600" algn="l">
              <a:buClr>
                <a:schemeClr val="accent1"/>
              </a:buClr>
              <a:buSzPct val="80000"/>
              <a:buFont typeface="Arial" panose="020B0604020202020204" pitchFamily="34" charset="0"/>
              <a:buChar char="•"/>
            </a:pPr>
            <a:r>
              <a:rPr lang="en-US" sz="1600" dirty="0">
                <a:gradFill>
                  <a:gsLst>
                    <a:gs pos="2917">
                      <a:schemeClr val="tx1"/>
                    </a:gs>
                    <a:gs pos="30000">
                      <a:schemeClr val="tx1"/>
                    </a:gs>
                  </a:gsLst>
                  <a:lin ang="5400000" scaled="0"/>
                </a:gradFill>
                <a:cs typeface="Courier New" panose="02070309020205020404" pitchFamily="49" charset="0"/>
              </a:rPr>
              <a:t>Property names should be unique when comparing case insensitivity. For example, the following items do not satisfy this constraint and hence will not be represented in the analytical store:</a:t>
            </a:r>
            <a:br>
              <a:rPr lang="en-US" sz="1600" dirty="0">
                <a:gradFill>
                  <a:gsLst>
                    <a:gs pos="2917">
                      <a:schemeClr val="tx1"/>
                    </a:gs>
                    <a:gs pos="30000">
                      <a:schemeClr val="tx1"/>
                    </a:gs>
                  </a:gsLst>
                  <a:lin ang="5400000" scaled="0"/>
                </a:gradFill>
                <a:cs typeface="Courier New" panose="02070309020205020404" pitchFamily="49" charset="0"/>
              </a:rPr>
            </a:br>
            <a:r>
              <a:rPr lang="en-US" sz="1400" dirty="0">
                <a:gradFill>
                  <a:gsLst>
                    <a:gs pos="2917">
                      <a:schemeClr val="tx1"/>
                    </a:gs>
                    <a:gs pos="30000">
                      <a:schemeClr val="tx1"/>
                    </a:gs>
                  </a:gsLst>
                  <a:lin ang="5400000" scaled="0"/>
                </a:gradFill>
                <a:highlight>
                  <a:srgbClr val="808080"/>
                </a:highlight>
                <a:latin typeface="Courier New" panose="02070309020205020404" pitchFamily="49" charset="0"/>
                <a:cs typeface="Courier New" panose="02070309020205020404" pitchFamily="49" charset="0"/>
              </a:rPr>
              <a:t>{“Name”: “</a:t>
            </a:r>
            <a:r>
              <a:rPr lang="en-US" sz="1400" dirty="0" err="1">
                <a:gradFill>
                  <a:gsLst>
                    <a:gs pos="2917">
                      <a:schemeClr val="tx1"/>
                    </a:gs>
                    <a:gs pos="30000">
                      <a:schemeClr val="tx1"/>
                    </a:gs>
                  </a:gsLst>
                  <a:lin ang="5400000" scaled="0"/>
                </a:gradFill>
                <a:highlight>
                  <a:srgbClr val="808080"/>
                </a:highlight>
                <a:latin typeface="Courier New" panose="02070309020205020404" pitchFamily="49" charset="0"/>
                <a:cs typeface="Courier New" panose="02070309020205020404" pitchFamily="49" charset="0"/>
              </a:rPr>
              <a:t>fred</a:t>
            </a:r>
            <a:r>
              <a:rPr lang="en-US" sz="1400" dirty="0">
                <a:gradFill>
                  <a:gsLst>
                    <a:gs pos="2917">
                      <a:schemeClr val="tx1"/>
                    </a:gs>
                    <a:gs pos="30000">
                      <a:schemeClr val="tx1"/>
                    </a:gs>
                  </a:gsLst>
                  <a:lin ang="5400000" scaled="0"/>
                </a:gradFill>
                <a:highlight>
                  <a:srgbClr val="808080"/>
                </a:highlight>
                <a:latin typeface="Courier New" panose="02070309020205020404" pitchFamily="49" charset="0"/>
                <a:cs typeface="Courier New" panose="02070309020205020404" pitchFamily="49" charset="0"/>
              </a:rPr>
              <a:t>”} {“name”: “john”}</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a:gradFill>
                  <a:gsLst>
                    <a:gs pos="2917">
                      <a:schemeClr val="tx1"/>
                    </a:gs>
                    <a:gs pos="30000">
                      <a:schemeClr val="tx1"/>
                    </a:gs>
                  </a:gsLst>
                  <a:lin ang="5400000" scaled="0"/>
                </a:gradFill>
                <a:cs typeface="Courier New" panose="02070309020205020404" pitchFamily="49" charset="0"/>
              </a:rPr>
              <a:t>– “Name” and “name” are the same when compared in a case insensitive manner.</a:t>
            </a:r>
          </a:p>
          <a:p>
            <a:pPr marL="514350" indent="-285750" algn="l">
              <a:buClr>
                <a:schemeClr val="accent1"/>
              </a:buClr>
              <a:buSzPct val="80000"/>
              <a:buFont typeface="Courier New" panose="02070309020205020404" pitchFamily="49" charset="0"/>
              <a:buChar char="o"/>
            </a:pP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pic>
        <p:nvPicPr>
          <p:cNvPr id="4" name="Picture 16">
            <a:extLst>
              <a:ext uri="{FF2B5EF4-FFF2-40B4-BE49-F238E27FC236}">
                <a16:creationId xmlns:a16="http://schemas.microsoft.com/office/drawing/2014/main" id="{A4D29592-D242-7803-086B-C7ACF77EC17C}"/>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889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BC03957-A1E1-4CA3-99F6-38BECF1BD3F6}"/>
              </a:ext>
              <a:ext uri="{C183D7F6-B498-43B3-948B-1728B52AA6E4}">
                <adec:decorative xmlns:adec="http://schemas.microsoft.com/office/drawing/2017/decorative" val="1"/>
              </a:ext>
            </a:extLst>
          </p:cNvPr>
          <p:cNvSpPr txBox="1"/>
          <p:nvPr/>
        </p:nvSpPr>
        <p:spPr>
          <a:xfrm>
            <a:off x="588476" y="1442004"/>
            <a:ext cx="11411569" cy="4191481"/>
          </a:xfrm>
          <a:prstGeom prst="rect">
            <a:avLst/>
          </a:prstGeom>
          <a:noFill/>
        </p:spPr>
        <p:txBody>
          <a:bodyPr wrap="square" lIns="0" tIns="0" rIns="0" bIns="0">
            <a:spAutoFit/>
          </a:bodyPr>
          <a:lstStyle/>
          <a:p>
            <a:pPr>
              <a:lnSpc>
                <a:spcPct val="150000"/>
              </a:lnSpc>
            </a:pPr>
            <a:r>
              <a:rPr lang="en-US" sz="1799" dirty="0">
                <a:latin typeface="Segoe UI" panose="020B0502040204020203" pitchFamily="34" charset="0"/>
                <a:cs typeface="Segoe UI" panose="020B0502040204020203" pitchFamily="34" charset="0"/>
              </a:rPr>
              <a:t>Well Defined Schema is the default option for SQL API </a:t>
            </a:r>
            <a:r>
              <a:rPr lang="en-US" sz="1799" dirty="0">
                <a:solidFill>
                  <a:schemeClr val="accent2"/>
                </a:solidFill>
                <a:latin typeface="Segoe UI" panose="020B0502040204020203" pitchFamily="34" charset="0"/>
                <a:cs typeface="Segoe UI" panose="020B0502040204020203" pitchFamily="34" charset="0"/>
              </a:rPr>
              <a:t>accounts</a:t>
            </a:r>
          </a:p>
          <a:p>
            <a:pPr marL="228600" lvl="1" indent="-228600">
              <a:lnSpc>
                <a:spcPct val="150000"/>
              </a:lnSpc>
              <a:buClr>
                <a:schemeClr val="accent1"/>
              </a:buClr>
              <a:buSzPct val="80000"/>
              <a:buFont typeface="Arial" panose="020B0604020202020204" pitchFamily="34" charset="0"/>
              <a:buChar char="•"/>
            </a:pPr>
            <a:r>
              <a:rPr lang="en-US" sz="1799" dirty="0">
                <a:latin typeface="Segoe UI" panose="020B0502040204020203" pitchFamily="34" charset="0"/>
                <a:cs typeface="Segoe UI" panose="020B0502040204020203" pitchFamily="34" charset="0"/>
              </a:rPr>
              <a:t>The First document of the container defines the schema</a:t>
            </a:r>
          </a:p>
          <a:p>
            <a:pPr marL="228600" lvl="1" indent="-228600">
              <a:lnSpc>
                <a:spcPct val="150000"/>
              </a:lnSpc>
              <a:buClr>
                <a:schemeClr val="accent1"/>
              </a:buClr>
              <a:buSzPct val="80000"/>
              <a:buFont typeface="Arial" panose="020B0604020202020204" pitchFamily="34" charset="0"/>
              <a:buChar char="•"/>
            </a:pPr>
            <a:r>
              <a:rPr lang="en-US" sz="1799" dirty="0">
                <a:latin typeface="Segoe UI" panose="020B0502040204020203" pitchFamily="34" charset="0"/>
                <a:cs typeface="Segoe UI" panose="020B0502040204020203" pitchFamily="34" charset="0"/>
              </a:rPr>
              <a:t>Documents with different properties won’t be synced to analytical store</a:t>
            </a:r>
          </a:p>
          <a:p>
            <a:pPr marL="285695" indent="-285695">
              <a:lnSpc>
                <a:spcPct val="150000"/>
              </a:lnSpc>
              <a:buFont typeface="Arial" panose="020B0604020202020204" pitchFamily="34" charset="0"/>
              <a:buChar char="•"/>
            </a:pPr>
            <a:endParaRPr lang="en-US" sz="1799" dirty="0">
              <a:latin typeface="Segoe UI" panose="020B0502040204020203" pitchFamily="34" charset="0"/>
              <a:cs typeface="Segoe UI" panose="020B0502040204020203" pitchFamily="34" charset="0"/>
            </a:endParaRPr>
          </a:p>
          <a:p>
            <a:pPr>
              <a:lnSpc>
                <a:spcPct val="150000"/>
              </a:lnSpc>
            </a:pPr>
            <a:r>
              <a:rPr lang="en-US" sz="1799" dirty="0">
                <a:latin typeface="Segoe UI" panose="020B0502040204020203" pitchFamily="34" charset="0"/>
                <a:cs typeface="Segoe UI" panose="020B0502040204020203" pitchFamily="34" charset="0"/>
              </a:rPr>
              <a:t>Full Fidelity Schema is the default option for Mongo DB API </a:t>
            </a:r>
            <a:r>
              <a:rPr lang="en-US" sz="1799" dirty="0">
                <a:solidFill>
                  <a:schemeClr val="accent2"/>
                </a:solidFill>
                <a:latin typeface="Segoe UI" panose="020B0502040204020203" pitchFamily="34" charset="0"/>
                <a:cs typeface="Segoe UI" panose="020B0502040204020203" pitchFamily="34" charset="0"/>
              </a:rPr>
              <a:t>accounts</a:t>
            </a:r>
          </a:p>
          <a:p>
            <a:pPr marL="228600" lvl="1" indent="-228600">
              <a:lnSpc>
                <a:spcPct val="150000"/>
              </a:lnSpc>
              <a:buClr>
                <a:schemeClr val="accent1"/>
              </a:buClr>
              <a:buSzPct val="80000"/>
              <a:buFont typeface="Arial" panose="020B0604020202020204" pitchFamily="34" charset="0"/>
              <a:buChar char="•"/>
            </a:pPr>
            <a:r>
              <a:rPr lang="en-US" sz="1799" dirty="0">
                <a:latin typeface="Segoe UI" panose="020B0502040204020203" pitchFamily="34" charset="0"/>
                <a:cs typeface="Segoe UI" panose="020B0502040204020203" pitchFamily="34" charset="0"/>
              </a:rPr>
              <a:t>Analytical store will have one column for each datatype of each property</a:t>
            </a:r>
          </a:p>
          <a:p>
            <a:pPr marL="228600" lvl="1" indent="-228600">
              <a:lnSpc>
                <a:spcPct val="150000"/>
              </a:lnSpc>
              <a:buClr>
                <a:schemeClr val="accent1"/>
              </a:buClr>
              <a:buSzPct val="80000"/>
              <a:buFont typeface="Arial" panose="020B0604020202020204" pitchFamily="34" charset="0"/>
              <a:buChar char="•"/>
            </a:pPr>
            <a:r>
              <a:rPr lang="en-US" sz="1799" dirty="0">
                <a:latin typeface="Segoe UI" panose="020B0502040204020203" pitchFamily="34" charset="0"/>
                <a:cs typeface="Segoe UI" panose="020B0502040204020203" pitchFamily="34" charset="0"/>
              </a:rPr>
              <a:t>Example: </a:t>
            </a:r>
            <a:endParaRPr lang="en-US" sz="1799" b="1" i="1" dirty="0">
              <a:latin typeface="Segoe UI" panose="020B0502040204020203" pitchFamily="34" charset="0"/>
              <a:cs typeface="Segoe UI" panose="020B0502040204020203" pitchFamily="34" charset="0"/>
            </a:endParaRPr>
          </a:p>
          <a:p>
            <a:pPr marL="228600" lvl="1">
              <a:lnSpc>
                <a:spcPct val="150000"/>
              </a:lnSpc>
            </a:pPr>
            <a:r>
              <a:rPr lang="en-US" sz="1799" b="1" i="1" dirty="0">
                <a:latin typeface="Segoe UI" panose="020B0502040204020203" pitchFamily="34" charset="0"/>
                <a:cs typeface="Segoe UI" panose="020B0502040204020203" pitchFamily="34" charset="0"/>
              </a:rPr>
              <a:t>Select</a:t>
            </a:r>
            <a:r>
              <a:rPr lang="en-US" sz="1799" i="1" dirty="0">
                <a:latin typeface="Segoe UI" panose="020B0502040204020203" pitchFamily="34" charset="0"/>
                <a:cs typeface="Segoe UI" panose="020B0502040204020203" pitchFamily="34" charset="0"/>
              </a:rPr>
              <a:t> price.float64 </a:t>
            </a:r>
          </a:p>
          <a:p>
            <a:pPr marL="228600" lvl="1">
              <a:lnSpc>
                <a:spcPct val="150000"/>
              </a:lnSpc>
            </a:pPr>
            <a:r>
              <a:rPr lang="en-US" sz="1799" b="1" i="1" dirty="0">
                <a:latin typeface="Segoe UI" panose="020B0502040204020203" pitchFamily="34" charset="0"/>
                <a:cs typeface="Segoe UI" panose="020B0502040204020203" pitchFamily="34" charset="0"/>
              </a:rPr>
              <a:t>From</a:t>
            </a:r>
            <a:r>
              <a:rPr lang="en-US" sz="1799" i="1" dirty="0">
                <a:latin typeface="Segoe UI" panose="020B0502040204020203" pitchFamily="34" charset="0"/>
                <a:cs typeface="Segoe UI" panose="020B0502040204020203" pitchFamily="34" charset="0"/>
              </a:rPr>
              <a:t> Orders</a:t>
            </a:r>
          </a:p>
          <a:p>
            <a:pPr marL="228600" lvl="1">
              <a:lnSpc>
                <a:spcPct val="150000"/>
              </a:lnSpc>
            </a:pPr>
            <a:r>
              <a:rPr lang="en-US" sz="1799" b="1" i="1" dirty="0">
                <a:latin typeface="Segoe UI" panose="020B0502040204020203" pitchFamily="34" charset="0"/>
                <a:cs typeface="Segoe UI" panose="020B0502040204020203" pitchFamily="34" charset="0"/>
              </a:rPr>
              <a:t>Where</a:t>
            </a:r>
            <a:r>
              <a:rPr lang="en-US" sz="1799" i="1" dirty="0">
                <a:latin typeface="Segoe UI" panose="020B0502040204020203" pitchFamily="34" charset="0"/>
                <a:cs typeface="Segoe UI" panose="020B0502040204020203" pitchFamily="34" charset="0"/>
              </a:rPr>
              <a:t> </a:t>
            </a:r>
            <a:r>
              <a:rPr lang="en-US" sz="1799" i="1" dirty="0" err="1">
                <a:latin typeface="Segoe UI" panose="020B0502040204020203" pitchFamily="34" charset="0"/>
                <a:cs typeface="Segoe UI" panose="020B0502040204020203" pitchFamily="34" charset="0"/>
              </a:rPr>
              <a:t>status.string</a:t>
            </a:r>
            <a:r>
              <a:rPr lang="en-US" sz="1799" i="1" dirty="0">
                <a:latin typeface="Segoe UI" panose="020B0502040204020203" pitchFamily="34" charset="0"/>
                <a:cs typeface="Segoe UI" panose="020B0502040204020203" pitchFamily="34" charset="0"/>
              </a:rPr>
              <a:t> = ‘1’ or status.int32 = 1</a:t>
            </a:r>
          </a:p>
        </p:txBody>
      </p:sp>
      <p:sp>
        <p:nvSpPr>
          <p:cNvPr id="3" name="Title 2">
            <a:extLst>
              <a:ext uri="{FF2B5EF4-FFF2-40B4-BE49-F238E27FC236}">
                <a16:creationId xmlns:a16="http://schemas.microsoft.com/office/drawing/2014/main" id="{FD9CCEAC-D0C6-128C-9B27-E404E61F7C68}"/>
              </a:ext>
              <a:ext uri="{C183D7F6-B498-43B3-948B-1728B52AA6E4}">
                <adec:decorative xmlns:adec="http://schemas.microsoft.com/office/drawing/2017/decorative" val="1"/>
              </a:ext>
            </a:extLst>
          </p:cNvPr>
          <p:cNvSpPr>
            <a:spLocks noGrp="1"/>
          </p:cNvSpPr>
          <p:nvPr>
            <p:ph type="title"/>
          </p:nvPr>
        </p:nvSpPr>
        <p:spPr/>
        <p:txBody>
          <a:bodyPr/>
          <a:lstStyle/>
          <a:p>
            <a:r>
              <a:rPr lang="en-US" dirty="0"/>
              <a:t>Schema Inference</a:t>
            </a:r>
          </a:p>
        </p:txBody>
      </p:sp>
      <p:pic>
        <p:nvPicPr>
          <p:cNvPr id="4" name="Picture 16">
            <a:extLst>
              <a:ext uri="{FF2B5EF4-FFF2-40B4-BE49-F238E27FC236}">
                <a16:creationId xmlns:a16="http://schemas.microsoft.com/office/drawing/2014/main" id="{2677C910-8CC2-4A58-135E-0E627CD0F1FD}"/>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6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BC03957-A1E1-4CA3-99F6-38BECF1BD3F6}"/>
              </a:ext>
            </a:extLst>
          </p:cNvPr>
          <p:cNvSpPr txBox="1"/>
          <p:nvPr/>
        </p:nvSpPr>
        <p:spPr>
          <a:xfrm>
            <a:off x="588264" y="1443298"/>
            <a:ext cx="9879490" cy="5015027"/>
          </a:xfrm>
          <a:prstGeom prst="rect">
            <a:avLst/>
          </a:prstGeom>
          <a:noFill/>
        </p:spPr>
        <p:txBody>
          <a:bodyPr wrap="square" lIns="0" tIns="0" rIns="0">
            <a:noAutofit/>
          </a:bodyPr>
          <a:lstStyle/>
          <a:p>
            <a:pPr>
              <a:lnSpc>
                <a:spcPct val="150000"/>
              </a:lnSpc>
            </a:pPr>
            <a:r>
              <a:rPr lang="en-US" dirty="0">
                <a:latin typeface="Segoe UI" panose="020B0502040204020203" pitchFamily="34" charset="0"/>
                <a:cs typeface="Segoe UI" panose="020B0502040204020203" pitchFamily="34" charset="0"/>
              </a:rPr>
              <a:t>Now customers can enable Full Fidelity Schema for SQL API accounts </a:t>
            </a:r>
          </a:p>
          <a:p>
            <a:pPr marL="228600" lvl="1" indent="-228600">
              <a:lnSpc>
                <a:spcPct val="150000"/>
              </a:lnSpc>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Using CLI or PowerShell. The same command has to enable Synapse Link at account level and define that the schema inference option is Full Fidelity</a:t>
            </a:r>
          </a:p>
          <a:p>
            <a:pPr marL="228600" lvl="1" indent="-228600">
              <a:lnSpc>
                <a:spcPct val="150000"/>
              </a:lnSpc>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If the portal is used to enable Synapse Link in a SQL API account, it will be Well Defined Schema</a:t>
            </a:r>
          </a:p>
          <a:p>
            <a:pPr marL="228600" lvl="1" indent="-228600">
              <a:lnSpc>
                <a:spcPct val="150000"/>
              </a:lnSpc>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Account level property, impacts all containers in the account</a:t>
            </a:r>
          </a:p>
          <a:p>
            <a:pPr marL="228600" lvl="1" indent="-228600">
              <a:lnSpc>
                <a:spcPct val="150000"/>
              </a:lnSpc>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Can’t be changed later</a:t>
            </a:r>
            <a:endParaRPr lang="en-US" i="1" dirty="0">
              <a:latin typeface="Segoe UI" panose="020B0502040204020203" pitchFamily="34" charset="0"/>
              <a:cs typeface="Segoe UI" panose="020B0502040204020203" pitchFamily="34" charset="0"/>
            </a:endParaRPr>
          </a:p>
          <a:p>
            <a:pPr>
              <a:lnSpc>
                <a:spcPct val="150000"/>
              </a:lnSpc>
            </a:pPr>
            <a:endParaRPr lang="en-US" dirty="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3E9B7A-2529-0804-4A5F-DED400B53552}"/>
              </a:ext>
            </a:extLst>
          </p:cNvPr>
          <p:cNvSpPr>
            <a:spLocks noGrp="1"/>
          </p:cNvSpPr>
          <p:nvPr>
            <p:ph type="title"/>
          </p:nvPr>
        </p:nvSpPr>
        <p:spPr>
          <a:xfrm>
            <a:off x="588263" y="457200"/>
            <a:ext cx="11018520" cy="1661993"/>
          </a:xfrm>
        </p:spPr>
        <p:txBody>
          <a:bodyPr/>
          <a:lstStyle/>
          <a:p>
            <a:r>
              <a:rPr lang="en-US" dirty="0"/>
              <a:t>Schema Inference</a:t>
            </a:r>
            <a:br>
              <a:rPr lang="en-US" dirty="0"/>
            </a:br>
            <a:br>
              <a:rPr lang="en-US" dirty="0"/>
            </a:br>
            <a:endParaRPr lang="en-US" dirty="0"/>
          </a:p>
        </p:txBody>
      </p:sp>
      <p:pic>
        <p:nvPicPr>
          <p:cNvPr id="4" name="Picture 16">
            <a:extLst>
              <a:ext uri="{FF2B5EF4-FFF2-40B4-BE49-F238E27FC236}">
                <a16:creationId xmlns:a16="http://schemas.microsoft.com/office/drawing/2014/main" id="{82169383-7D40-E07F-B269-6F92BD679108}"/>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7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588263" y="1442004"/>
            <a:ext cx="10691775" cy="3822559"/>
          </a:xfrm>
          <a:prstGeom prst="rect">
            <a:avLst/>
          </a:prstGeom>
          <a:noFill/>
        </p:spPr>
        <p:txBody>
          <a:bodyPr wrap="square" lIns="0" tIns="0" rIns="0" bIns="0" rtlCol="0">
            <a:noAutofit/>
          </a:bodyPr>
          <a:lstStyle/>
          <a:p>
            <a:pPr>
              <a:buClr>
                <a:schemeClr val="accent1"/>
              </a:buClr>
              <a:buSzPct val="80000"/>
            </a:pPr>
            <a:r>
              <a:rPr lang="en-US" dirty="0">
                <a:latin typeface="Segoe UI" panose="020B0502040204020203" pitchFamily="34" charset="0"/>
                <a:cs typeface="Segoe UI" panose="020B0502040204020203" pitchFamily="34" charset="0"/>
              </a:rPr>
              <a:t>Analytical store data isn’t backup or restored</a:t>
            </a:r>
          </a:p>
          <a:p>
            <a:pPr marL="342900" indent="-34290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buClr>
                <a:schemeClr val="accent1"/>
              </a:buClr>
              <a:buSzPct val="80000"/>
            </a:pPr>
            <a:r>
              <a:rPr lang="en-US" dirty="0">
                <a:latin typeface="Segoe UI" panose="020B0502040204020203" pitchFamily="34" charset="0"/>
                <a:cs typeface="Segoe UI" panose="020B0502040204020203" pitchFamily="34" charset="0"/>
              </a:rPr>
              <a:t>But it is fully protected against physical failure</a:t>
            </a:r>
          </a:p>
          <a:p>
            <a:pPr marL="342900" indent="-34290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Single region Cosmos DB database accounts allocate analytical store in Locally Redundant Storage (LRS) Azure Storage accounts.</a:t>
            </a:r>
          </a:p>
          <a:p>
            <a:pPr marL="228600" lvl="1" indent="-22860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If any geo-region replication of the Cosmos DB database account is configured, analytical store is allocated in Zone-Redundant Storage (ZRS) Azure storage accounts.</a:t>
            </a:r>
          </a:p>
          <a:p>
            <a:pPr marL="228600" lvl="1" indent="-22860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Analytical store will exist and be available as long as the container exists</a:t>
            </a:r>
          </a:p>
          <a:p>
            <a:pPr marL="800083" lvl="1" indent="-34290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626FE06A-6FFB-2C7F-628E-634C793D2407}"/>
              </a:ext>
              <a:ext uri="{C183D7F6-B498-43B3-948B-1728B52AA6E4}">
                <adec:decorative xmlns:adec="http://schemas.microsoft.com/office/drawing/2017/decorative" val="1"/>
              </a:ext>
            </a:extLst>
          </p:cNvPr>
          <p:cNvSpPr>
            <a:spLocks noGrp="1"/>
          </p:cNvSpPr>
          <p:nvPr>
            <p:ph type="title"/>
          </p:nvPr>
        </p:nvSpPr>
        <p:spPr/>
        <p:txBody>
          <a:bodyPr/>
          <a:lstStyle/>
          <a:p>
            <a:r>
              <a:rPr lang="en-US" dirty="0"/>
              <a:t>Backup</a:t>
            </a:r>
          </a:p>
        </p:txBody>
      </p:sp>
      <p:pic>
        <p:nvPicPr>
          <p:cNvPr id="5" name="Picture 16">
            <a:extLst>
              <a:ext uri="{FF2B5EF4-FFF2-40B4-BE49-F238E27FC236}">
                <a16:creationId xmlns:a16="http://schemas.microsoft.com/office/drawing/2014/main" id="{59432E13-B1A4-628F-94CE-718A605D2F67}"/>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783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588263" y="1442004"/>
            <a:ext cx="10691775" cy="3535478"/>
          </a:xfrm>
          <a:prstGeom prst="rect">
            <a:avLst/>
          </a:prstGeom>
          <a:noFill/>
        </p:spPr>
        <p:txBody>
          <a:bodyPr wrap="square" lIns="0" tIns="0" rIns="0" bIns="0" rtlCol="0">
            <a:noAutofit/>
          </a:bodyPr>
          <a:lstStyle/>
          <a:p>
            <a:r>
              <a:rPr lang="en-US" sz="2000" dirty="0">
                <a:solidFill>
                  <a:schemeClr val="accent2"/>
                </a:solidFill>
                <a:latin typeface="Segoe UI" panose="020B0502040204020203" pitchFamily="34" charset="0"/>
                <a:cs typeface="Segoe UI" panose="020B0502040204020203" pitchFamily="34" charset="0"/>
              </a:rPr>
              <a:t>Periodic backups mode</a:t>
            </a:r>
          </a:p>
          <a:p>
            <a:pPr marL="793328" lvl="1" indent="-336145">
              <a:buFont typeface="Arial" panose="020B0604020202020204" pitchFamily="34" charset="0"/>
              <a:buChar char="•"/>
            </a:pPr>
            <a:endParaRPr lang="en-US" sz="1866" b="1"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This is the </a:t>
            </a:r>
            <a:r>
              <a:rPr lang="en-US" b="1" dirty="0">
                <a:latin typeface="Segoe UI" panose="020B0502040204020203" pitchFamily="34" charset="0"/>
                <a:cs typeface="Segoe UI" panose="020B0502040204020203" pitchFamily="34" charset="0"/>
              </a:rPr>
              <a:t>traditional</a:t>
            </a:r>
            <a:r>
              <a:rPr lang="en-US" dirty="0">
                <a:latin typeface="Segoe UI" panose="020B0502040204020203" pitchFamily="34" charset="0"/>
                <a:cs typeface="Segoe UI" panose="020B0502040204020203" pitchFamily="34" charset="0"/>
              </a:rPr>
              <a:t> Cosmos DB backup mode</a:t>
            </a:r>
          </a:p>
          <a:p>
            <a:pPr marL="228600" lvl="1" indent="-22860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Customers can use periodic backup and Synapse Link in the same database account</a:t>
            </a:r>
          </a:p>
          <a:p>
            <a:pPr marL="228600" lvl="1" indent="-2286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Containers are restored:</a:t>
            </a:r>
          </a:p>
          <a:p>
            <a:pPr marL="514350" lvl="2" indent="-285750">
              <a:buClr>
                <a:schemeClr val="accent1"/>
              </a:buClr>
              <a:buSzPct val="80000"/>
              <a:buFont typeface="Courier New" panose="02070309020205020404" pitchFamily="49" charset="0"/>
              <a:buChar char="o"/>
            </a:pPr>
            <a:r>
              <a:rPr lang="en-US" dirty="0">
                <a:latin typeface="Segoe UI" panose="020B0502040204020203" pitchFamily="34" charset="0"/>
                <a:cs typeface="Segoe UI" panose="020B0502040204020203" pitchFamily="34" charset="0"/>
              </a:rPr>
              <a:t>Without analytical store (analytical TTL = NULL)</a:t>
            </a:r>
          </a:p>
          <a:p>
            <a:pPr marL="514350" lvl="2" indent="-285750">
              <a:buClr>
                <a:schemeClr val="accent1"/>
              </a:buClr>
              <a:buSzPct val="80000"/>
              <a:buFont typeface="Courier New" panose="02070309020205020404" pitchFamily="49" charset="0"/>
              <a:buChar char="o"/>
            </a:pPr>
            <a:r>
              <a:rPr lang="en-US" dirty="0">
                <a:latin typeface="Segoe UI" panose="020B0502040204020203" pitchFamily="34" charset="0"/>
                <a:cs typeface="Segoe UI" panose="020B0502040204020203" pitchFamily="34" charset="0"/>
              </a:rPr>
              <a:t>In a new database account</a:t>
            </a:r>
          </a:p>
          <a:p>
            <a:pPr marL="793328" lvl="1" indent="-336145">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After restore, customers can rebuild analytical store by setting analytical TTL to -1 or any positive integer</a:t>
            </a:r>
          </a:p>
        </p:txBody>
      </p:sp>
      <p:sp>
        <p:nvSpPr>
          <p:cNvPr id="3" name="Title 2">
            <a:extLst>
              <a:ext uri="{FF2B5EF4-FFF2-40B4-BE49-F238E27FC236}">
                <a16:creationId xmlns:a16="http://schemas.microsoft.com/office/drawing/2014/main" id="{099D9C75-766C-9840-4F0B-7591CB214C89}"/>
              </a:ext>
              <a:ext uri="{C183D7F6-B498-43B3-948B-1728B52AA6E4}">
                <adec:decorative xmlns:adec="http://schemas.microsoft.com/office/drawing/2017/decorative" val="1"/>
              </a:ext>
            </a:extLst>
          </p:cNvPr>
          <p:cNvSpPr>
            <a:spLocks noGrp="1"/>
          </p:cNvSpPr>
          <p:nvPr>
            <p:ph type="title"/>
          </p:nvPr>
        </p:nvSpPr>
        <p:spPr/>
        <p:txBody>
          <a:bodyPr/>
          <a:lstStyle/>
          <a:p>
            <a:r>
              <a:rPr lang="en-US" dirty="0"/>
              <a:t>Backup – Protection against logical errors</a:t>
            </a:r>
          </a:p>
        </p:txBody>
      </p:sp>
      <p:pic>
        <p:nvPicPr>
          <p:cNvPr id="5" name="Picture 16">
            <a:extLst>
              <a:ext uri="{FF2B5EF4-FFF2-40B4-BE49-F238E27FC236}">
                <a16:creationId xmlns:a16="http://schemas.microsoft.com/office/drawing/2014/main" id="{3305DE7E-558A-57DA-B46A-A73EE041D1D4}"/>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6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588263" y="1436688"/>
            <a:ext cx="10691775" cy="3980449"/>
          </a:xfrm>
          <a:prstGeom prst="rect">
            <a:avLst/>
          </a:prstGeom>
          <a:noFill/>
        </p:spPr>
        <p:txBody>
          <a:bodyPr wrap="square" lIns="0" tIns="0" rIns="0" bIns="0" rtlCol="0">
            <a:spAutoFit/>
          </a:bodyPr>
          <a:lstStyle/>
          <a:p>
            <a:r>
              <a:rPr lang="en-US" dirty="0">
                <a:solidFill>
                  <a:schemeClr val="accent2"/>
                </a:solidFill>
                <a:latin typeface="Segoe UI" panose="020B0502040204020203" pitchFamily="34" charset="0"/>
                <a:cs typeface="Segoe UI" panose="020B0502040204020203" pitchFamily="34" charset="0"/>
              </a:rPr>
              <a:t>Periodic backups mode</a:t>
            </a:r>
          </a:p>
          <a:p>
            <a:pPr marL="793328" lvl="1" indent="-336145">
              <a:buFont typeface="Arial" panose="020B0604020202020204" pitchFamily="34" charset="0"/>
              <a:buChar char="•"/>
            </a:pPr>
            <a:endParaRPr lang="en-US" sz="1866" dirty="0">
              <a:latin typeface="Segoe UI" panose="020B0502040204020203" pitchFamily="34" charset="0"/>
              <a:cs typeface="Segoe UI" panose="020B0502040204020203" pitchFamily="34" charset="0"/>
            </a:endParaRPr>
          </a:p>
          <a:p>
            <a:pPr marL="285750" lvl="1" indent="-28575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If the original container has analytical TTL &gt; transactional TTL</a:t>
            </a:r>
          </a:p>
          <a:p>
            <a:pPr marL="1250512" lvl="2" indent="-336145">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lvl="2" indent="-28575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This means that some data only exists in analytical store</a:t>
            </a:r>
          </a:p>
          <a:p>
            <a:pPr marL="285750" lvl="2" indent="-28575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lvl="2" indent="-28575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This data isn’t restored</a:t>
            </a:r>
          </a:p>
          <a:p>
            <a:pPr marL="285750" lvl="2" indent="-28575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lvl="2" indent="-28575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Customers can:</a:t>
            </a:r>
          </a:p>
          <a:p>
            <a:pPr marL="514350" lvl="3" indent="-285750">
              <a:buClr>
                <a:schemeClr val="accent1"/>
              </a:buClr>
              <a:buSzPct val="80000"/>
              <a:buFont typeface="Courier New" panose="02070309020205020404" pitchFamily="49" charset="0"/>
              <a:buChar char="o"/>
            </a:pPr>
            <a:r>
              <a:rPr lang="en-US" dirty="0">
                <a:latin typeface="Segoe UI" panose="020B0502040204020203" pitchFamily="34" charset="0"/>
                <a:cs typeface="Segoe UI" panose="020B0502040204020203" pitchFamily="34" charset="0"/>
              </a:rPr>
              <a:t>Keep the old container to keep the old analytical store and start to query old and new analytical stores (Union). </a:t>
            </a:r>
          </a:p>
          <a:p>
            <a:pPr marL="514350" lvl="3" indent="-285750">
              <a:buClr>
                <a:schemeClr val="accent1"/>
              </a:buClr>
              <a:buSzPct val="80000"/>
              <a:buFont typeface="Courier New" panose="02070309020205020404" pitchFamily="49" charset="0"/>
              <a:buChar char="o"/>
            </a:pPr>
            <a:r>
              <a:rPr lang="en-US" dirty="0">
                <a:latin typeface="Segoe UI" panose="020B0502040204020203" pitchFamily="34" charset="0"/>
                <a:cs typeface="Segoe UI" panose="020B0502040204020203" pitchFamily="34" charset="0"/>
              </a:rPr>
              <a:t>For costs optimization, the old container may have transactional TTL = 0</a:t>
            </a:r>
          </a:p>
          <a:p>
            <a:pPr marL="514350" lvl="3" indent="-285750">
              <a:buClr>
                <a:schemeClr val="accent1"/>
              </a:buClr>
              <a:buSzPct val="80000"/>
              <a:buFont typeface="Courier New" panose="02070309020205020404" pitchFamily="49" charset="0"/>
              <a:buChar char="o"/>
            </a:pPr>
            <a:r>
              <a:rPr lang="en-US" dirty="0">
                <a:latin typeface="Segoe UI" panose="020B0502040204020203" pitchFamily="34" charset="0"/>
                <a:cs typeface="Segoe UI" panose="020B0502040204020203" pitchFamily="34" charset="0"/>
              </a:rPr>
              <a:t>Export this data to any other storage and used it as necessary</a:t>
            </a:r>
          </a:p>
          <a:p>
            <a:pPr marL="514350" lvl="3" indent="-285750">
              <a:buClr>
                <a:schemeClr val="accent1"/>
              </a:buClr>
              <a:buSzPct val="80000"/>
              <a:buFont typeface="Courier New" panose="02070309020205020404" pitchFamily="49" charset="0"/>
              <a:buChar char="o"/>
            </a:pPr>
            <a:r>
              <a:rPr lang="en-US" dirty="0">
                <a:latin typeface="Segoe UI" panose="020B0502040204020203" pitchFamily="34" charset="0"/>
                <a:cs typeface="Segoe UI" panose="020B0502040204020203" pitchFamily="34" charset="0"/>
              </a:rPr>
              <a:t>Re-ingest this data into transactional store (not supported, customers need to do it by themselves</a:t>
            </a:r>
          </a:p>
        </p:txBody>
      </p:sp>
      <p:sp>
        <p:nvSpPr>
          <p:cNvPr id="3" name="Title 2">
            <a:extLst>
              <a:ext uri="{FF2B5EF4-FFF2-40B4-BE49-F238E27FC236}">
                <a16:creationId xmlns:a16="http://schemas.microsoft.com/office/drawing/2014/main" id="{4E5929D9-A62F-5809-B17E-537F61E66620}"/>
              </a:ext>
              <a:ext uri="{C183D7F6-B498-43B3-948B-1728B52AA6E4}">
                <adec:decorative xmlns:adec="http://schemas.microsoft.com/office/drawing/2017/decorative" val="1"/>
              </a:ext>
            </a:extLst>
          </p:cNvPr>
          <p:cNvSpPr>
            <a:spLocks noGrp="1"/>
          </p:cNvSpPr>
          <p:nvPr>
            <p:ph type="title"/>
          </p:nvPr>
        </p:nvSpPr>
        <p:spPr/>
        <p:txBody>
          <a:bodyPr/>
          <a:lstStyle/>
          <a:p>
            <a:r>
              <a:rPr lang="en-US" dirty="0"/>
              <a:t>Backup | </a:t>
            </a:r>
            <a:r>
              <a:rPr lang="en-US" dirty="0">
                <a:solidFill>
                  <a:schemeClr val="accent2"/>
                </a:solidFill>
              </a:rPr>
              <a:t>Protection against logical errors</a:t>
            </a:r>
          </a:p>
        </p:txBody>
      </p:sp>
      <p:pic>
        <p:nvPicPr>
          <p:cNvPr id="5" name="Picture 16">
            <a:extLst>
              <a:ext uri="{FF2B5EF4-FFF2-40B4-BE49-F238E27FC236}">
                <a16:creationId xmlns:a16="http://schemas.microsoft.com/office/drawing/2014/main" id="{3C5E7910-0CA6-784E-18A9-27E75C9583C7}"/>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80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584200" y="1436688"/>
            <a:ext cx="10691775" cy="3139321"/>
          </a:xfrm>
          <a:prstGeom prst="rect">
            <a:avLst/>
          </a:prstGeom>
          <a:noFill/>
        </p:spPr>
        <p:txBody>
          <a:bodyPr wrap="square" lIns="0" tIns="0" rIns="0" bIns="0" rtlCol="0">
            <a:spAutoFit/>
          </a:bodyPr>
          <a:lstStyle/>
          <a:p>
            <a:r>
              <a:rPr lang="en-US" dirty="0">
                <a:solidFill>
                  <a:schemeClr val="accent2"/>
                </a:solidFill>
                <a:latin typeface="Segoe UI" panose="020B0502040204020203" pitchFamily="34" charset="0"/>
                <a:cs typeface="Segoe UI" panose="020B0502040204020203" pitchFamily="34" charset="0"/>
              </a:rPr>
              <a:t>Continuous backups mode</a:t>
            </a:r>
          </a:p>
          <a:p>
            <a:pPr marL="793328" lvl="1" indent="-336145">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This is the </a:t>
            </a:r>
            <a:r>
              <a:rPr lang="en-US" b="1" dirty="0">
                <a:latin typeface="Segoe UI" panose="020B0502040204020203" pitchFamily="34" charset="0"/>
                <a:cs typeface="Segoe UI" panose="020B0502040204020203" pitchFamily="34" charset="0"/>
              </a:rPr>
              <a:t>new</a:t>
            </a:r>
            <a:r>
              <a:rPr lang="en-US" dirty="0">
                <a:latin typeface="Segoe UI" panose="020B0502040204020203" pitchFamily="34" charset="0"/>
                <a:cs typeface="Segoe UI" panose="020B0502040204020203" pitchFamily="34" charset="0"/>
              </a:rPr>
              <a:t> Cosmos DB backup mode</a:t>
            </a:r>
          </a:p>
          <a:p>
            <a:pPr marL="228600" lvl="1" indent="-22860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Currently customers can enable Synapse Link in database accounts that have continuous backup by opening a </a:t>
            </a:r>
            <a:r>
              <a:rPr lang="en-US" b="1" dirty="0">
                <a:latin typeface="Segoe UI" panose="020B0502040204020203" pitchFamily="34" charset="0"/>
                <a:cs typeface="Segoe UI" panose="020B0502040204020203" pitchFamily="34" charset="0"/>
              </a:rPr>
              <a:t>support ticket</a:t>
            </a:r>
          </a:p>
          <a:p>
            <a:pPr marL="228600" lvl="1" indent="-228600">
              <a:buClr>
                <a:schemeClr val="accent1"/>
              </a:buClr>
              <a:buSzPct val="80000"/>
              <a:buFont typeface="Arial" panose="020B0604020202020204" pitchFamily="34" charset="0"/>
              <a:buChar char="•"/>
            </a:pPr>
            <a:endParaRPr lang="en-US" b="1"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Currently customers </a:t>
            </a:r>
            <a:r>
              <a:rPr lang="en-US" b="1" dirty="0">
                <a:latin typeface="Segoe UI" panose="020B0502040204020203" pitchFamily="34" charset="0"/>
                <a:cs typeface="Segoe UI" panose="020B0502040204020203" pitchFamily="34" charset="0"/>
              </a:rPr>
              <a:t>can’t</a:t>
            </a:r>
            <a:r>
              <a:rPr lang="en-US" dirty="0">
                <a:latin typeface="Segoe UI" panose="020B0502040204020203" pitchFamily="34" charset="0"/>
                <a:cs typeface="Segoe UI" panose="020B0502040204020203" pitchFamily="34" charset="0"/>
              </a:rPr>
              <a:t> enable continuous backup in accounts that have Synapse Link enabled</a:t>
            </a:r>
          </a:p>
          <a:p>
            <a:pPr marL="228600" lvl="1" indent="-228600">
              <a:buClr>
                <a:schemeClr val="accent1"/>
              </a:buClr>
              <a:buSzPct val="80000"/>
              <a:buFont typeface="Arial" panose="020B0604020202020204" pitchFamily="34" charset="0"/>
              <a:buChar char="•"/>
            </a:pPr>
            <a:endParaRPr lang="en-US" b="1" dirty="0">
              <a:latin typeface="Segoe UI" panose="020B0502040204020203" pitchFamily="34" charset="0"/>
              <a:cs typeface="Segoe UI" panose="020B0502040204020203" pitchFamily="34" charset="0"/>
            </a:endParaRPr>
          </a:p>
          <a:p>
            <a:pPr marL="228600" lvl="1"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Customers can create new accounts with Synapse Link and continuous backup enabled, using CLI or PowerShell</a:t>
            </a:r>
          </a:p>
        </p:txBody>
      </p:sp>
      <p:sp>
        <p:nvSpPr>
          <p:cNvPr id="3" name="Title 2">
            <a:extLst>
              <a:ext uri="{FF2B5EF4-FFF2-40B4-BE49-F238E27FC236}">
                <a16:creationId xmlns:a16="http://schemas.microsoft.com/office/drawing/2014/main" id="{5E5A0857-552F-25FD-2661-3ED7969DF2DC}"/>
              </a:ext>
              <a:ext uri="{C183D7F6-B498-43B3-948B-1728B52AA6E4}">
                <adec:decorative xmlns:adec="http://schemas.microsoft.com/office/drawing/2017/decorative" val="1"/>
              </a:ext>
            </a:extLst>
          </p:cNvPr>
          <p:cNvSpPr>
            <a:spLocks noGrp="1"/>
          </p:cNvSpPr>
          <p:nvPr>
            <p:ph type="title"/>
          </p:nvPr>
        </p:nvSpPr>
        <p:spPr/>
        <p:txBody>
          <a:bodyPr/>
          <a:lstStyle/>
          <a:p>
            <a:r>
              <a:rPr lang="en-US" dirty="0"/>
              <a:t>Backup | </a:t>
            </a:r>
            <a:r>
              <a:rPr lang="en-US" dirty="0">
                <a:solidFill>
                  <a:schemeClr val="accent2"/>
                </a:solidFill>
              </a:rPr>
              <a:t>Protection against logical errors </a:t>
            </a:r>
          </a:p>
        </p:txBody>
      </p:sp>
      <p:pic>
        <p:nvPicPr>
          <p:cNvPr id="5" name="Picture 16">
            <a:extLst>
              <a:ext uri="{FF2B5EF4-FFF2-40B4-BE49-F238E27FC236}">
                <a16:creationId xmlns:a16="http://schemas.microsoft.com/office/drawing/2014/main" id="{3305C110-0A5D-3E6D-33C6-0B2C4F2957DC}"/>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0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589516" y="1440999"/>
            <a:ext cx="7044661" cy="553998"/>
          </a:xfrm>
          <a:prstGeom prst="rect">
            <a:avLst/>
          </a:prstGeom>
          <a:noFill/>
        </p:spPr>
        <p:txBody>
          <a:bodyPr wrap="square" lIns="0" tIns="0" rIns="0" bIns="0" rtlCol="0">
            <a:spAutoFit/>
          </a:bodyPr>
          <a:lstStyle/>
          <a:p>
            <a:r>
              <a:rPr lang="en-US" dirty="0">
                <a:latin typeface="Segoe UI" panose="020B0502040204020203" pitchFamily="34" charset="0"/>
                <a:cs typeface="Segoe UI" panose="020B0502040204020203" pitchFamily="34" charset="0"/>
              </a:rPr>
              <a:t>Order of Magnitude: Doesn’t consider discounts, enterprise agreements, regional costs, partners pricing, etc.</a:t>
            </a:r>
          </a:p>
        </p:txBody>
      </p:sp>
      <p:graphicFrame>
        <p:nvGraphicFramePr>
          <p:cNvPr id="3" name="Table 4">
            <a:extLst>
              <a:ext uri="{FF2B5EF4-FFF2-40B4-BE49-F238E27FC236}">
                <a16:creationId xmlns:a16="http://schemas.microsoft.com/office/drawing/2014/main" id="{4825431C-B919-4C04-BC03-8C4B473D8D3E}"/>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774055066"/>
              </p:ext>
            </p:extLst>
          </p:nvPr>
        </p:nvGraphicFramePr>
        <p:xfrm>
          <a:off x="584200" y="2367869"/>
          <a:ext cx="11018520" cy="3169151"/>
        </p:xfrm>
        <a:graphic>
          <a:graphicData uri="http://schemas.openxmlformats.org/drawingml/2006/table">
            <a:tbl>
              <a:tblPr firstRow="1" bandRow="1">
                <a:tableStyleId>{5940675A-B579-460E-94D1-54222C63F5DA}</a:tableStyleId>
              </a:tblPr>
              <a:tblGrid>
                <a:gridCol w="2068820">
                  <a:extLst>
                    <a:ext uri="{9D8B030D-6E8A-4147-A177-3AD203B41FA5}">
                      <a16:colId xmlns:a16="http://schemas.microsoft.com/office/drawing/2014/main" val="2096333620"/>
                    </a:ext>
                  </a:extLst>
                </a:gridCol>
                <a:gridCol w="4474850">
                  <a:extLst>
                    <a:ext uri="{9D8B030D-6E8A-4147-A177-3AD203B41FA5}">
                      <a16:colId xmlns:a16="http://schemas.microsoft.com/office/drawing/2014/main" val="2956829241"/>
                    </a:ext>
                  </a:extLst>
                </a:gridCol>
                <a:gridCol w="4474850">
                  <a:extLst>
                    <a:ext uri="{9D8B030D-6E8A-4147-A177-3AD203B41FA5}">
                      <a16:colId xmlns:a16="http://schemas.microsoft.com/office/drawing/2014/main" val="3343073085"/>
                    </a:ext>
                  </a:extLst>
                </a:gridCol>
              </a:tblGrid>
              <a:tr h="365628">
                <a:tc>
                  <a:txBody>
                    <a:bodyPr/>
                    <a:lstStyle/>
                    <a:p>
                      <a:pPr algn="ctr"/>
                      <a:r>
                        <a:rPr lang="en-US" sz="1600" b="0" kern="1200" dirty="0">
                          <a:solidFill>
                            <a:schemeClr val="tx1"/>
                          </a:solidFill>
                        </a:rPr>
                        <a:t>Item</a:t>
                      </a:r>
                      <a:endParaRPr lang="en-US" sz="1600" b="0" kern="1200" dirty="0">
                        <a:solidFill>
                          <a:schemeClr val="tx1"/>
                        </a:solidFill>
                        <a:latin typeface="+mj-lt"/>
                        <a:ea typeface="+mn-ea"/>
                        <a:cs typeface="+mn-cs"/>
                      </a:endParaRP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0" kern="1200" dirty="0">
                          <a:solidFill>
                            <a:schemeClr val="tx1"/>
                          </a:solidFill>
                        </a:rPr>
                        <a:t>Analytical Store</a:t>
                      </a:r>
                      <a:endParaRPr lang="en-US" sz="1600" b="0" kern="1200" dirty="0">
                        <a:solidFill>
                          <a:schemeClr val="tx1"/>
                        </a:solidFill>
                        <a:latin typeface="+mj-lt"/>
                        <a:ea typeface="+mn-ea"/>
                        <a:cs typeface="+mn-cs"/>
                      </a:endParaRP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0" kern="1200" dirty="0">
                          <a:solidFill>
                            <a:schemeClr val="tx1"/>
                          </a:solidFill>
                          <a:latin typeface="+mj-lt"/>
                          <a:ea typeface="+mn-ea"/>
                          <a:cs typeface="+mn-cs"/>
                        </a:rPr>
                        <a:t>Transactional Store</a:t>
                      </a: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47549941"/>
                  </a:ext>
                </a:extLst>
              </a:tr>
              <a:tr h="609892">
                <a:tc>
                  <a:txBody>
                    <a:bodyPr/>
                    <a:lstStyle/>
                    <a:p>
                      <a:pPr marL="0" algn="ctr" defTabSz="914400" rtl="0" eaLnBrk="1" latinLnBrk="0" hangingPunct="1"/>
                      <a:r>
                        <a:rPr lang="en-US" sz="1600" kern="1200" dirty="0">
                          <a:solidFill>
                            <a:schemeClr val="tx1"/>
                          </a:solidFill>
                          <a:latin typeface="+mn-lt"/>
                          <a:ea typeface="+mn-ea"/>
                          <a:cs typeface="+mn-cs"/>
                        </a:rPr>
                        <a:t>1 GB of Data</a:t>
                      </a: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algn="ctr" defTabSz="914400" rtl="0" eaLnBrk="1" latinLnBrk="0" hangingPunct="1"/>
                      <a:r>
                        <a:rPr lang="en-US" sz="1600" kern="1200" dirty="0">
                          <a:solidFill>
                            <a:schemeClr val="tx1"/>
                          </a:solidFill>
                          <a:latin typeface="+mn-lt"/>
                          <a:ea typeface="+mn-ea"/>
                          <a:cs typeface="+mn-cs"/>
                        </a:rPr>
                        <a:t>$0.02/month</a:t>
                      </a: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indent="0" algn="ctr" defTabSz="914400" rtl="0" eaLnBrk="1" latinLnBrk="0" hangingPunct="1">
                        <a:buFont typeface="Wingdings" panose="05000000000000000000" pitchFamily="2" charset="2"/>
                        <a:buNone/>
                      </a:pPr>
                      <a:r>
                        <a:rPr lang="en-US" sz="1600" kern="1200">
                          <a:solidFill>
                            <a:schemeClr val="tx1"/>
                          </a:solidFill>
                          <a:latin typeface="+mn-lt"/>
                          <a:ea typeface="+mn-ea"/>
                          <a:cs typeface="+mn-cs"/>
                        </a:rPr>
                        <a:t>$0.25/month</a:t>
                      </a: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125847160"/>
                  </a:ext>
                </a:extLst>
              </a:tr>
              <a:tr h="1097044">
                <a:tc>
                  <a:txBody>
                    <a:bodyPr/>
                    <a:lstStyle/>
                    <a:p>
                      <a:pPr marL="0" algn="ctr" defTabSz="914400" rtl="0" eaLnBrk="1" latinLnBrk="0" hangingPunct="1"/>
                      <a:r>
                        <a:rPr lang="en-US" sz="1600" kern="1200">
                          <a:solidFill>
                            <a:schemeClr val="tx1"/>
                          </a:solidFill>
                          <a:latin typeface="+mn-lt"/>
                          <a:ea typeface="+mn-ea"/>
                          <a:cs typeface="+mn-cs"/>
                        </a:rPr>
                        <a:t>Read / Write</a:t>
                      </a: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285750" indent="-285750" algn="l" defTabSz="914400" rtl="0" eaLnBrk="1" latinLnBrk="0" hangingPunct="1">
                        <a:buFont typeface="Arial" panose="020B0604020202020204" pitchFamily="34" charset="0"/>
                        <a:buChar char="•"/>
                      </a:pPr>
                      <a:r>
                        <a:rPr lang="en-US" sz="1600" kern="1200" dirty="0">
                          <a:solidFill>
                            <a:schemeClr val="tx1"/>
                          </a:solidFill>
                          <a:latin typeface="+mn-lt"/>
                          <a:ea typeface="+mn-ea"/>
                          <a:cs typeface="+mn-cs"/>
                        </a:rPr>
                        <a:t>Writes: $0.05 / 10K operations</a:t>
                      </a:r>
                    </a:p>
                    <a:p>
                      <a:pPr marL="0" indent="0" algn="l" defTabSz="914400" rtl="0" eaLnBrk="1" latinLnBrk="0" hangingPunct="1">
                        <a:buFont typeface="Arial" panose="020B0604020202020204" pitchFamily="34" charset="0"/>
                        <a:buNone/>
                      </a:pPr>
                      <a:endParaRPr lang="en-US" sz="1600" kern="1200" dirty="0">
                        <a:solidFill>
                          <a:schemeClr val="tx1"/>
                        </a:solidFill>
                        <a:latin typeface="+mn-lt"/>
                        <a:ea typeface="+mn-ea"/>
                        <a:cs typeface="+mn-cs"/>
                      </a:endParaRPr>
                    </a:p>
                    <a:p>
                      <a:pPr marL="285750" indent="-285750" algn="l" defTabSz="914400" rtl="0" eaLnBrk="1" latinLnBrk="0" hangingPunct="1">
                        <a:buFont typeface="Arial" panose="020B0604020202020204" pitchFamily="34" charset="0"/>
                        <a:buChar char="•"/>
                      </a:pPr>
                      <a:r>
                        <a:rPr lang="en-US" sz="1600" kern="1200" dirty="0">
                          <a:solidFill>
                            <a:schemeClr val="tx1"/>
                          </a:solidFill>
                          <a:latin typeface="+mn-lt"/>
                          <a:ea typeface="+mn-ea"/>
                          <a:cs typeface="+mn-cs"/>
                        </a:rPr>
                        <a:t>Reads: $0.005/10K operations</a:t>
                      </a:r>
                    </a:p>
                    <a:p>
                      <a:pPr marL="0" algn="ctr" defTabSz="914400" rtl="0" eaLnBrk="1" latinLnBrk="0" hangingPunct="1"/>
                      <a:endParaRPr lang="en-US" sz="1600" kern="1200" dirty="0">
                        <a:solidFill>
                          <a:schemeClr val="tx1"/>
                        </a:solidFill>
                        <a:latin typeface="+mn-lt"/>
                        <a:ea typeface="+mn-ea"/>
                        <a:cs typeface="+mn-cs"/>
                      </a:endParaRP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algn="ctr" defTabSz="914400" rtl="0" eaLnBrk="1" latinLnBrk="0" hangingPunct="1"/>
                      <a:r>
                        <a:rPr lang="en-US" sz="1600" kern="1200" dirty="0">
                          <a:solidFill>
                            <a:schemeClr val="tx1"/>
                          </a:solidFill>
                          <a:latin typeface="+mn-lt"/>
                          <a:ea typeface="+mn-ea"/>
                          <a:cs typeface="+mn-cs"/>
                        </a:rPr>
                        <a:t>RUs</a:t>
                      </a: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546722258"/>
                  </a:ext>
                </a:extLst>
              </a:tr>
              <a:tr h="1096411">
                <a:tc>
                  <a:txBody>
                    <a:bodyPr/>
                    <a:lstStyle/>
                    <a:p>
                      <a:pPr marL="0" algn="ctr" defTabSz="914400" rtl="0" eaLnBrk="1" latinLnBrk="0" hangingPunct="1"/>
                      <a:r>
                        <a:rPr lang="en-US" sz="1600" kern="1200">
                          <a:solidFill>
                            <a:schemeClr val="tx1"/>
                          </a:solidFill>
                          <a:latin typeface="+mn-lt"/>
                          <a:ea typeface="+mn-ea"/>
                          <a:cs typeface="+mn-cs"/>
                        </a:rPr>
                        <a:t>Synapse Analytics Runtime</a:t>
                      </a: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20000"/>
                      </a:schemeClr>
                    </a:solidFill>
                  </a:tcPr>
                </a:tc>
                <a:tc>
                  <a:txBody>
                    <a:bodyPr/>
                    <a:lstStyle/>
                    <a:p>
                      <a:pPr marL="285750" indent="-285750" algn="l" defTabSz="914400" rtl="0" eaLnBrk="1" latinLnBrk="0" hangingPunct="1">
                        <a:buFont typeface="Arial" panose="020B0604020202020204" pitchFamily="34" charset="0"/>
                        <a:buChar char="•"/>
                      </a:pPr>
                      <a:r>
                        <a:rPr lang="en-US" sz="1600" kern="1200" dirty="0">
                          <a:solidFill>
                            <a:schemeClr val="tx1"/>
                          </a:solidFill>
                          <a:latin typeface="+mn-lt"/>
                          <a:ea typeface="+mn-ea"/>
                          <a:cs typeface="+mn-cs"/>
                        </a:rPr>
                        <a:t>Serverless Pool = $5.00/TB</a:t>
                      </a:r>
                    </a:p>
                    <a:p>
                      <a:pPr marL="285750" indent="-285750" algn="l" defTabSz="914400" rtl="0" eaLnBrk="1" latinLnBrk="0" hangingPunct="1">
                        <a:buFont typeface="Arial" panose="020B0604020202020204" pitchFamily="34" charset="0"/>
                        <a:buChar char="•"/>
                      </a:pPr>
                      <a:r>
                        <a:rPr lang="en-US" sz="1600" kern="1200" dirty="0">
                          <a:solidFill>
                            <a:schemeClr val="tx1"/>
                          </a:solidFill>
                          <a:latin typeface="+mn-lt"/>
                          <a:ea typeface="+mn-ea"/>
                          <a:cs typeface="+mn-cs"/>
                        </a:rPr>
                        <a:t>Spark  Pool = $0.167 / </a:t>
                      </a:r>
                      <a:r>
                        <a:rPr lang="en-US" sz="1600" kern="1200" dirty="0" err="1">
                          <a:solidFill>
                            <a:schemeClr val="tx1"/>
                          </a:solidFill>
                          <a:latin typeface="+mn-lt"/>
                          <a:ea typeface="+mn-ea"/>
                          <a:cs typeface="+mn-cs"/>
                        </a:rPr>
                        <a:t>vCore</a:t>
                      </a:r>
                      <a:r>
                        <a:rPr lang="en-US" sz="1600" kern="1200" dirty="0">
                          <a:solidFill>
                            <a:schemeClr val="tx1"/>
                          </a:solidFill>
                          <a:latin typeface="+mn-lt"/>
                          <a:ea typeface="+mn-ea"/>
                          <a:cs typeface="+mn-cs"/>
                        </a:rPr>
                        <a:t>-hour</a:t>
                      </a:r>
                    </a:p>
                    <a:p>
                      <a:pPr marL="0" algn="ctr" defTabSz="914400" rtl="0" eaLnBrk="1" latinLnBrk="0" hangingPunct="1"/>
                      <a:endParaRPr lang="en-US" sz="1600" kern="1200" dirty="0">
                        <a:solidFill>
                          <a:schemeClr val="tx1"/>
                        </a:solidFill>
                        <a:latin typeface="+mn-lt"/>
                        <a:ea typeface="+mn-ea"/>
                        <a:cs typeface="+mn-cs"/>
                      </a:endParaRP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20000"/>
                      </a:schemeClr>
                    </a:solidFill>
                  </a:tcPr>
                </a:tc>
                <a:tc>
                  <a:txBody>
                    <a:bodyPr/>
                    <a:lstStyle/>
                    <a:p>
                      <a:pPr marL="0" algn="ctr" defTabSz="914400" rtl="0" eaLnBrk="1" latinLnBrk="0" hangingPunct="1"/>
                      <a:r>
                        <a:rPr lang="en-US" sz="1600" kern="1200" dirty="0">
                          <a:solidFill>
                            <a:schemeClr val="tx1"/>
                          </a:solidFill>
                          <a:latin typeface="+mn-lt"/>
                          <a:ea typeface="+mn-ea"/>
                          <a:cs typeface="+mn-cs"/>
                        </a:rPr>
                        <a:t>RUs</a:t>
                      </a: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3045573778"/>
                  </a:ext>
                </a:extLst>
              </a:tr>
            </a:tbl>
          </a:graphicData>
        </a:graphic>
      </p:graphicFrame>
      <p:sp>
        <p:nvSpPr>
          <p:cNvPr id="5" name="Title 4">
            <a:extLst>
              <a:ext uri="{FF2B5EF4-FFF2-40B4-BE49-F238E27FC236}">
                <a16:creationId xmlns:a16="http://schemas.microsoft.com/office/drawing/2014/main" id="{3C0BD173-15B0-1553-11EC-B1DE75AFA78B}"/>
              </a:ext>
              <a:ext uri="{C183D7F6-B498-43B3-948B-1728B52AA6E4}">
                <adec:decorative xmlns:adec="http://schemas.microsoft.com/office/drawing/2017/decorative" val="1"/>
              </a:ext>
            </a:extLst>
          </p:cNvPr>
          <p:cNvSpPr>
            <a:spLocks noGrp="1"/>
          </p:cNvSpPr>
          <p:nvPr>
            <p:ph type="title"/>
          </p:nvPr>
        </p:nvSpPr>
        <p:spPr/>
        <p:txBody>
          <a:bodyPr/>
          <a:lstStyle/>
          <a:p>
            <a:r>
              <a:rPr lang="en-US" dirty="0"/>
              <a:t>Pricing</a:t>
            </a:r>
            <a:br>
              <a:rPr lang="en-US" dirty="0"/>
            </a:br>
            <a:endParaRPr lang="en-US" dirty="0"/>
          </a:p>
        </p:txBody>
      </p:sp>
      <p:pic>
        <p:nvPicPr>
          <p:cNvPr id="6" name="Picture 16">
            <a:extLst>
              <a:ext uri="{FF2B5EF4-FFF2-40B4-BE49-F238E27FC236}">
                <a16:creationId xmlns:a16="http://schemas.microsoft.com/office/drawing/2014/main" id="{173F9FCF-0D54-9553-DF07-C1B230C0424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74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589348" y="1438230"/>
            <a:ext cx="11623916" cy="287130"/>
          </a:xfrm>
          <a:prstGeom prst="rect">
            <a:avLst/>
          </a:prstGeom>
          <a:noFill/>
        </p:spPr>
        <p:txBody>
          <a:bodyPr wrap="square" lIns="0" tIns="0" rIns="0" bIns="0" rtlCol="0">
            <a:noAutofit/>
          </a:bodyPr>
          <a:lstStyle/>
          <a:p>
            <a:r>
              <a:rPr lang="en-US" sz="1866" dirty="0">
                <a:latin typeface="Segoe UI" panose="020B0502040204020203" pitchFamily="34" charset="0"/>
                <a:cs typeface="Segoe UI" panose="020B0502040204020203" pitchFamily="34" charset="0"/>
              </a:rPr>
              <a:t>Key facts about SQL Serverless pricing ($5.00/TB)</a:t>
            </a:r>
          </a:p>
        </p:txBody>
      </p:sp>
      <p:graphicFrame>
        <p:nvGraphicFramePr>
          <p:cNvPr id="3" name="Table 4">
            <a:extLst>
              <a:ext uri="{FF2B5EF4-FFF2-40B4-BE49-F238E27FC236}">
                <a16:creationId xmlns:a16="http://schemas.microsoft.com/office/drawing/2014/main" id="{4825431C-B919-4C04-BC03-8C4B473D8D3E}"/>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687442543"/>
              </p:ext>
            </p:extLst>
          </p:nvPr>
        </p:nvGraphicFramePr>
        <p:xfrm>
          <a:off x="588263" y="2028104"/>
          <a:ext cx="11018520" cy="3169644"/>
        </p:xfrm>
        <a:graphic>
          <a:graphicData uri="http://schemas.openxmlformats.org/drawingml/2006/table">
            <a:tbl>
              <a:tblPr firstRow="1" bandRow="1">
                <a:tableStyleId>{5940675A-B579-460E-94D1-54222C63F5DA}</a:tableStyleId>
              </a:tblPr>
              <a:tblGrid>
                <a:gridCol w="2068820">
                  <a:extLst>
                    <a:ext uri="{9D8B030D-6E8A-4147-A177-3AD203B41FA5}">
                      <a16:colId xmlns:a16="http://schemas.microsoft.com/office/drawing/2014/main" val="2096333620"/>
                    </a:ext>
                  </a:extLst>
                </a:gridCol>
                <a:gridCol w="4474850">
                  <a:extLst>
                    <a:ext uri="{9D8B030D-6E8A-4147-A177-3AD203B41FA5}">
                      <a16:colId xmlns:a16="http://schemas.microsoft.com/office/drawing/2014/main" val="2956829241"/>
                    </a:ext>
                  </a:extLst>
                </a:gridCol>
                <a:gridCol w="4474850">
                  <a:extLst>
                    <a:ext uri="{9D8B030D-6E8A-4147-A177-3AD203B41FA5}">
                      <a16:colId xmlns:a16="http://schemas.microsoft.com/office/drawing/2014/main" val="3343073085"/>
                    </a:ext>
                  </a:extLst>
                </a:gridCol>
              </a:tblGrid>
              <a:tr h="0">
                <a:tc>
                  <a:txBody>
                    <a:bodyPr/>
                    <a:lstStyle/>
                    <a:p>
                      <a:pPr algn="ctr"/>
                      <a:r>
                        <a:rPr lang="en-US" sz="1600" b="0" kern="1200" dirty="0">
                          <a:solidFill>
                            <a:schemeClr val="tx1"/>
                          </a:solidFill>
                          <a:latin typeface="+mj-lt"/>
                        </a:rPr>
                        <a:t>Fact</a:t>
                      </a:r>
                      <a:endParaRPr lang="en-US" sz="1600" b="0" kern="1200" dirty="0">
                        <a:solidFill>
                          <a:schemeClr val="tx1"/>
                        </a:solidFill>
                        <a:latin typeface="+mj-lt"/>
                        <a:ea typeface="+mn-ea"/>
                        <a:cs typeface="+mn-cs"/>
                      </a:endParaRP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0" kern="1200" dirty="0">
                          <a:solidFill>
                            <a:schemeClr val="tx1"/>
                          </a:solidFill>
                          <a:latin typeface="+mj-lt"/>
                        </a:rPr>
                        <a:t>Details</a:t>
                      </a:r>
                      <a:endParaRPr lang="en-US" sz="1600" b="0" kern="1200" dirty="0">
                        <a:solidFill>
                          <a:schemeClr val="tx1"/>
                        </a:solidFill>
                        <a:latin typeface="+mj-lt"/>
                        <a:ea typeface="+mn-ea"/>
                        <a:cs typeface="+mn-cs"/>
                      </a:endParaRP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1" kern="1200" dirty="0">
                          <a:solidFill>
                            <a:schemeClr val="tx1"/>
                          </a:solidFill>
                          <a:latin typeface="+mj-lt"/>
                          <a:ea typeface="+mn-ea"/>
                          <a:cs typeface="+mn-cs"/>
                        </a:rPr>
                        <a:t>Example</a:t>
                      </a: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47549941"/>
                  </a:ext>
                </a:extLst>
              </a:tr>
              <a:tr h="609892">
                <a:tc>
                  <a:txBody>
                    <a:bodyPr/>
                    <a:lstStyle/>
                    <a:p>
                      <a:pPr marL="0" algn="ctr" defTabSz="914400" rtl="0" eaLnBrk="1" latinLnBrk="0" hangingPunct="1"/>
                      <a:r>
                        <a:rPr lang="en-US" sz="1600" kern="1200" dirty="0">
                          <a:solidFill>
                            <a:schemeClr val="tx1"/>
                          </a:solidFill>
                          <a:latin typeface="+mn-lt"/>
                          <a:ea typeface="+mn-ea"/>
                          <a:cs typeface="+mn-cs"/>
                        </a:rPr>
                        <a:t>Compression</a:t>
                      </a: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algn="ctr" defTabSz="914400" rtl="0" eaLnBrk="1" latinLnBrk="0" hangingPunct="1"/>
                      <a:r>
                        <a:rPr lang="en-US" sz="1600" kern="1200" dirty="0">
                          <a:solidFill>
                            <a:schemeClr val="tx1"/>
                          </a:solidFill>
                          <a:latin typeface="+mn-lt"/>
                          <a:ea typeface="+mn-ea"/>
                          <a:cs typeface="+mn-cs"/>
                        </a:rPr>
                        <a:t>Analytical store compresses transactional data ~5x</a:t>
                      </a: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indent="0" algn="ctr" defTabSz="914400" rtl="0" eaLnBrk="1" latinLnBrk="0" hangingPunct="1">
                        <a:buFont typeface="Wingdings" panose="05000000000000000000" pitchFamily="2" charset="2"/>
                        <a:buNone/>
                      </a:pPr>
                      <a:r>
                        <a:rPr lang="en-US" sz="1600" kern="1200" dirty="0">
                          <a:solidFill>
                            <a:schemeClr val="tx1"/>
                          </a:solidFill>
                          <a:latin typeface="+mn-lt"/>
                          <a:ea typeface="+mn-ea"/>
                          <a:cs typeface="+mn-cs"/>
                        </a:rPr>
                        <a:t>5 TB OLTP ~ 1 TB OLAP</a:t>
                      </a: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125847160"/>
                  </a:ext>
                </a:extLst>
              </a:tr>
              <a:tr h="1097044">
                <a:tc>
                  <a:txBody>
                    <a:bodyPr/>
                    <a:lstStyle/>
                    <a:p>
                      <a:pPr marL="0" algn="ctr" defTabSz="914400" rtl="0" eaLnBrk="1" latinLnBrk="0" hangingPunct="1"/>
                      <a:r>
                        <a:rPr lang="en-US" sz="1600" kern="1200">
                          <a:solidFill>
                            <a:schemeClr val="tx1"/>
                          </a:solidFill>
                          <a:latin typeface="+mn-lt"/>
                          <a:ea typeface="+mn-ea"/>
                          <a:cs typeface="+mn-cs"/>
                        </a:rPr>
                        <a:t>Indexing</a:t>
                      </a: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indent="0" algn="ctr" defTabSz="914400" rtl="0" eaLnBrk="1" latinLnBrk="0" hangingPunct="1">
                        <a:buFont typeface="Arial" panose="020B0604020202020204" pitchFamily="34" charset="0"/>
                        <a:buNone/>
                      </a:pPr>
                      <a:r>
                        <a:rPr lang="en-US" sz="1600" kern="1200" dirty="0">
                          <a:solidFill>
                            <a:schemeClr val="tx1"/>
                          </a:solidFill>
                          <a:latin typeface="+mn-lt"/>
                          <a:ea typeface="+mn-ea"/>
                          <a:cs typeface="+mn-cs"/>
                        </a:rPr>
                        <a:t>Metadata indexing avoids full scans.</a:t>
                      </a: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algn="ctr" defTabSz="914400" rtl="0" eaLnBrk="1" latinLnBrk="0" hangingPunct="1"/>
                      <a:r>
                        <a:rPr lang="en-US" sz="1600" kern="1200" dirty="0">
                          <a:solidFill>
                            <a:schemeClr val="tx1"/>
                          </a:solidFill>
                          <a:latin typeface="+mn-lt"/>
                          <a:ea typeface="+mn-ea"/>
                          <a:cs typeface="+mn-cs"/>
                        </a:rPr>
                        <a:t>Only the necessary data is scanned and billed.</a:t>
                      </a: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546722258"/>
                  </a:ext>
                </a:extLst>
              </a:tr>
              <a:tr h="1097044">
                <a:tc>
                  <a:txBody>
                    <a:bodyPr/>
                    <a:lstStyle/>
                    <a:p>
                      <a:pPr marL="0" algn="ctr" defTabSz="914400" rtl="0" eaLnBrk="1" latinLnBrk="0" hangingPunct="1"/>
                      <a:r>
                        <a:rPr lang="en-US" sz="1600" kern="1200">
                          <a:solidFill>
                            <a:schemeClr val="tx1"/>
                          </a:solidFill>
                          <a:latin typeface="+mn-lt"/>
                          <a:ea typeface="+mn-ea"/>
                          <a:cs typeface="+mn-cs"/>
                        </a:rPr>
                        <a:t>Filtering</a:t>
                      </a:r>
                    </a:p>
                  </a:txBody>
                  <a:tcPr marL="121824" marR="121824" marT="60912" marB="60912"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20000"/>
                      </a:schemeClr>
                    </a:solidFill>
                  </a:tcPr>
                </a:tc>
                <a:tc>
                  <a:txBody>
                    <a:bodyPr/>
                    <a:lstStyle/>
                    <a:p>
                      <a:pPr marL="0" indent="0" algn="ctr" defTabSz="914400" rtl="0" eaLnBrk="1" latinLnBrk="0" hangingPunct="1">
                        <a:buFont typeface="Arial" panose="020B0604020202020204" pitchFamily="34" charset="0"/>
                        <a:buNone/>
                      </a:pPr>
                      <a:r>
                        <a:rPr lang="en-US" sz="1600" kern="1200" dirty="0">
                          <a:solidFill>
                            <a:schemeClr val="tx1"/>
                          </a:solidFill>
                          <a:latin typeface="+mn-lt"/>
                          <a:ea typeface="+mn-ea"/>
                          <a:cs typeface="+mn-cs"/>
                        </a:rPr>
                        <a:t>When using UTF8 collations, we have filtering push down</a:t>
                      </a: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Only the necessary data is scanned and billed.</a:t>
                      </a:r>
                    </a:p>
                    <a:p>
                      <a:pPr marL="0" algn="ctr" defTabSz="914400" rtl="0" eaLnBrk="1" latinLnBrk="0" hangingPunct="1"/>
                      <a:endParaRPr lang="en-US" sz="1600" kern="1200" dirty="0">
                        <a:solidFill>
                          <a:schemeClr val="tx1"/>
                        </a:solidFill>
                        <a:latin typeface="+mn-lt"/>
                        <a:ea typeface="+mn-ea"/>
                        <a:cs typeface="+mn-cs"/>
                      </a:endParaRPr>
                    </a:p>
                  </a:txBody>
                  <a:tcPr marL="121824" marR="121824" marT="60912" marB="60912"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1208129756"/>
                  </a:ext>
                </a:extLst>
              </a:tr>
            </a:tbl>
          </a:graphicData>
        </a:graphic>
      </p:graphicFrame>
      <p:sp>
        <p:nvSpPr>
          <p:cNvPr id="5" name="Title 4">
            <a:extLst>
              <a:ext uri="{FF2B5EF4-FFF2-40B4-BE49-F238E27FC236}">
                <a16:creationId xmlns:a16="http://schemas.microsoft.com/office/drawing/2014/main" id="{063567DF-3BF1-1C17-3F95-BC856221C2C8}"/>
              </a:ext>
              <a:ext uri="{C183D7F6-B498-43B3-948B-1728B52AA6E4}">
                <adec:decorative xmlns:adec="http://schemas.microsoft.com/office/drawing/2017/decorative" val="1"/>
              </a:ext>
            </a:extLst>
          </p:cNvPr>
          <p:cNvSpPr>
            <a:spLocks noGrp="1"/>
          </p:cNvSpPr>
          <p:nvPr>
            <p:ph type="title"/>
          </p:nvPr>
        </p:nvSpPr>
        <p:spPr>
          <a:xfrm>
            <a:off x="588263" y="457200"/>
            <a:ext cx="11018520" cy="1107996"/>
          </a:xfrm>
        </p:spPr>
        <p:txBody>
          <a:bodyPr/>
          <a:lstStyle/>
          <a:p>
            <a:r>
              <a:rPr lang="en-US" dirty="0"/>
              <a:t>Pricing </a:t>
            </a:r>
            <a:br>
              <a:rPr lang="en-US" dirty="0"/>
            </a:br>
            <a:endParaRPr lang="en-US" dirty="0"/>
          </a:p>
        </p:txBody>
      </p:sp>
      <p:pic>
        <p:nvPicPr>
          <p:cNvPr id="6" name="Picture 16">
            <a:extLst>
              <a:ext uri="{FF2B5EF4-FFF2-40B4-BE49-F238E27FC236}">
                <a16:creationId xmlns:a16="http://schemas.microsoft.com/office/drawing/2014/main" id="{DD6EC76C-174E-08FA-F251-452F6149E797}"/>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6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Graphic 254">
            <a:extLst>
              <a:ext uri="{FF2B5EF4-FFF2-40B4-BE49-F238E27FC236}">
                <a16:creationId xmlns:a16="http://schemas.microsoft.com/office/drawing/2014/main" id="{5CB6772D-034B-4835-9B2B-B89A616F1DF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0671" y="2017713"/>
            <a:ext cx="5192239" cy="3081845"/>
          </a:xfrm>
          <a:prstGeom prst="rect">
            <a:avLst/>
          </a:prstGeom>
        </p:spPr>
      </p:pic>
      <p:pic>
        <p:nvPicPr>
          <p:cNvPr id="257" name="Graphic 256">
            <a:extLst>
              <a:ext uri="{FF2B5EF4-FFF2-40B4-BE49-F238E27FC236}">
                <a16:creationId xmlns:a16="http://schemas.microsoft.com/office/drawing/2014/main" id="{A97E85B9-8410-471B-B577-4FE4402EE53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5752" y="3756311"/>
            <a:ext cx="5422077" cy="3218265"/>
          </a:xfrm>
          <a:prstGeom prst="rect">
            <a:avLst/>
          </a:prstGeom>
        </p:spPr>
      </p:pic>
      <p:sp>
        <p:nvSpPr>
          <p:cNvPr id="259" name="Rectangle 258">
            <a:extLst>
              <a:ext uri="{FF2B5EF4-FFF2-40B4-BE49-F238E27FC236}">
                <a16:creationId xmlns:a16="http://schemas.microsoft.com/office/drawing/2014/main" id="{38199AA0-46BC-4C71-AC8C-AD07E82C0D44}"/>
              </a:ext>
              <a:ext uri="{C183D7F6-B498-43B3-948B-1728B52AA6E4}">
                <adec:decorative xmlns:adec="http://schemas.microsoft.com/office/drawing/2017/decorative" val="1"/>
              </a:ext>
            </a:extLst>
          </p:cNvPr>
          <p:cNvSpPr/>
          <p:nvPr/>
        </p:nvSpPr>
        <p:spPr bwMode="auto">
          <a:xfrm rot="1803492">
            <a:off x="5073327" y="3656944"/>
            <a:ext cx="5526528" cy="750781"/>
          </a:xfrm>
          <a:prstGeom prst="rect">
            <a:avLst/>
          </a:prstGeom>
          <a:gradFill flip="none" rotWithShape="1">
            <a:gsLst>
              <a:gs pos="0">
                <a:schemeClr val="bg1">
                  <a:alpha val="0"/>
                </a:schemeClr>
              </a:gs>
              <a:gs pos="100000">
                <a:schemeClr val="bg1">
                  <a:alpha val="0"/>
                </a:schemeClr>
              </a:gs>
              <a:gs pos="46000">
                <a:schemeClr val="bg1">
                  <a:alpha val="88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marL="0" marR="0" lvl="0" indent="0" algn="l" defTabSz="931710" rtl="0" eaLnBrk="1" fontAlgn="base" latinLnBrk="0" hangingPunct="1">
              <a:lnSpc>
                <a:spcPct val="100000"/>
              </a:lnSpc>
              <a:spcBef>
                <a:spcPct val="0"/>
              </a:spcBef>
              <a:spcAft>
                <a:spcPct val="0"/>
              </a:spcAft>
              <a:buClrTx/>
              <a:buSzTx/>
              <a:buFontTx/>
              <a:buNone/>
              <a:tabLst/>
              <a:defRPr/>
            </a:pPr>
            <a:r>
              <a:rPr kumimoji="0" lang="en-US" sz="1999" b="0" i="0" u="none" strike="noStrike" kern="1200" cap="none" spc="0" normalizeH="0" baseline="0" noProof="0">
                <a:ln>
                  <a:noFill/>
                </a:ln>
                <a:noFill/>
                <a:effectLst/>
                <a:uLnTx/>
                <a:uFillTx/>
                <a:latin typeface="Segoe UI"/>
                <a:ea typeface="Segoe UI" pitchFamily="34" charset="0"/>
                <a:cs typeface="Segoe UI" pitchFamily="34" charset="0"/>
              </a:rPr>
              <a:t>1</a:t>
            </a:r>
          </a:p>
        </p:txBody>
      </p:sp>
      <p:pic>
        <p:nvPicPr>
          <p:cNvPr id="221" name="Picture 220">
            <a:extLst>
              <a:ext uri="{FF2B5EF4-FFF2-40B4-BE49-F238E27FC236}">
                <a16:creationId xmlns:a16="http://schemas.microsoft.com/office/drawing/2014/main" id="{0CE9E55D-D89A-48B8-9A6F-F15CA8DDC9B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937647" y="2254774"/>
            <a:ext cx="998286" cy="998280"/>
          </a:xfrm>
          <a:prstGeom prst="rect">
            <a:avLst/>
          </a:prstGeom>
          <a:effectLst>
            <a:outerShdw blurRad="76200" dist="12700" dir="5400000" sx="90000" sy="-19000" rotWithShape="0">
              <a:prstClr val="black">
                <a:alpha val="89000"/>
              </a:prstClr>
            </a:outerShdw>
          </a:effectLst>
        </p:spPr>
      </p:pic>
      <p:sp>
        <p:nvSpPr>
          <p:cNvPr id="236" name="TextBox 235">
            <a:extLst>
              <a:ext uri="{FF2B5EF4-FFF2-40B4-BE49-F238E27FC236}">
                <a16:creationId xmlns:a16="http://schemas.microsoft.com/office/drawing/2014/main" id="{64474B89-E65A-4C00-B7E0-4F0163D3DB21}"/>
              </a:ext>
              <a:ext uri="{C183D7F6-B498-43B3-948B-1728B52AA6E4}">
                <adec:decorative xmlns:adec="http://schemas.microsoft.com/office/drawing/2017/decorative" val="1"/>
              </a:ext>
            </a:extLst>
          </p:cNvPr>
          <p:cNvSpPr txBox="1"/>
          <p:nvPr/>
        </p:nvSpPr>
        <p:spPr>
          <a:xfrm>
            <a:off x="10065581" y="4272144"/>
            <a:ext cx="615297" cy="1480132"/>
          </a:xfrm>
          <a:prstGeom prst="rect">
            <a:avLst/>
          </a:prstGeom>
          <a:noFill/>
        </p:spPr>
        <p:txBody>
          <a:bodyPr vert="vert" wrap="square" lIns="0" tIns="0" rIns="0" bIns="0" rtlCol="0">
            <a:spAutoFit/>
            <a:scene3d>
              <a:camera prst="isometricTopUp"/>
              <a:lightRig rig="threePt" dir="t">
                <a:rot lat="0" lon="0" rev="3600000"/>
              </a:lightRig>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FFFFFF"/>
                </a:solidFill>
                <a:effectLst/>
                <a:uLnTx/>
                <a:uFillTx/>
                <a:latin typeface="Segoe UI Semibold"/>
                <a:ea typeface="+mn-ea"/>
                <a:cs typeface="+mn-cs"/>
              </a:rPr>
              <a:t>Azure Synapse</a:t>
            </a:r>
          </a:p>
        </p:txBody>
      </p:sp>
      <p:sp>
        <p:nvSpPr>
          <p:cNvPr id="235" name="TextBox 234">
            <a:extLst>
              <a:ext uri="{FF2B5EF4-FFF2-40B4-BE49-F238E27FC236}">
                <a16:creationId xmlns:a16="http://schemas.microsoft.com/office/drawing/2014/main" id="{D07C8951-422B-4BF6-B872-B2E2EB5B1723}"/>
              </a:ext>
              <a:ext uri="{C183D7F6-B498-43B3-948B-1728B52AA6E4}">
                <adec:decorative xmlns:adec="http://schemas.microsoft.com/office/drawing/2017/decorative" val="1"/>
              </a:ext>
            </a:extLst>
          </p:cNvPr>
          <p:cNvSpPr txBox="1"/>
          <p:nvPr/>
        </p:nvSpPr>
        <p:spPr>
          <a:xfrm>
            <a:off x="8369422" y="5213217"/>
            <a:ext cx="738407" cy="1602303"/>
          </a:xfrm>
          <a:prstGeom prst="rect">
            <a:avLst/>
          </a:prstGeom>
          <a:noFill/>
        </p:spPr>
        <p:txBody>
          <a:bodyPr vert="vert" wrap="square" lIns="0" tIns="0" rIns="0" bIns="0" rtlCol="0">
            <a:spAutoFit/>
            <a:scene3d>
              <a:camera prst="isometricTopUp"/>
              <a:lightRig rig="threePt" dir="t">
                <a:rot lat="0" lon="0" rev="3600000"/>
              </a:lightRig>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Segoe UI Semibold"/>
                <a:ea typeface="+mn-ea"/>
                <a:cs typeface="+mn-cs"/>
              </a:rPr>
              <a:t>Cosmos DB</a:t>
            </a:r>
          </a:p>
        </p:txBody>
      </p:sp>
      <p:pic>
        <p:nvPicPr>
          <p:cNvPr id="211" name="Graphic 210">
            <a:extLst>
              <a:ext uri="{FF2B5EF4-FFF2-40B4-BE49-F238E27FC236}">
                <a16:creationId xmlns:a16="http://schemas.microsoft.com/office/drawing/2014/main" id="{F47036AD-8BF2-4358-9293-7F8E03AB4F1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19942" y="3990451"/>
            <a:ext cx="1137194" cy="1109107"/>
          </a:xfrm>
          <a:prstGeom prst="rect">
            <a:avLst/>
          </a:prstGeom>
          <a:effectLst>
            <a:outerShdw blurRad="76200" dist="12700" dir="5400000" sx="90000" sy="-19000" rotWithShape="0">
              <a:prstClr val="black">
                <a:alpha val="89000"/>
              </a:prstClr>
            </a:outerShdw>
          </a:effectLst>
        </p:spPr>
      </p:pic>
      <p:sp>
        <p:nvSpPr>
          <p:cNvPr id="5" name="Freeform: Shape 4">
            <a:extLst>
              <a:ext uri="{FF2B5EF4-FFF2-40B4-BE49-F238E27FC236}">
                <a16:creationId xmlns:a16="http://schemas.microsoft.com/office/drawing/2014/main" id="{DF929203-D47E-4D72-A5D8-43139C5709D8}"/>
              </a:ext>
              <a:ext uri="{C183D7F6-B498-43B3-948B-1728B52AA6E4}">
                <adec:decorative xmlns:adec="http://schemas.microsoft.com/office/drawing/2017/decorative" val="1"/>
              </a:ext>
            </a:extLst>
          </p:cNvPr>
          <p:cNvSpPr/>
          <p:nvPr/>
        </p:nvSpPr>
        <p:spPr bwMode="auto">
          <a:xfrm>
            <a:off x="6769487" y="1880163"/>
            <a:ext cx="2005532" cy="3065775"/>
          </a:xfrm>
          <a:custGeom>
            <a:avLst/>
            <a:gdLst>
              <a:gd name="connsiteX0" fmla="*/ 0 w 1423463"/>
              <a:gd name="connsiteY0" fmla="*/ 0 h 2522944"/>
              <a:gd name="connsiteX1" fmla="*/ 1423463 w 1423463"/>
              <a:gd name="connsiteY1" fmla="*/ 845410 h 2522944"/>
              <a:gd name="connsiteX2" fmla="*/ 1423463 w 1423463"/>
              <a:gd name="connsiteY2" fmla="*/ 2522944 h 2522944"/>
              <a:gd name="connsiteX3" fmla="*/ 0 w 1423463"/>
              <a:gd name="connsiteY3" fmla="*/ 1691986 h 2522944"/>
              <a:gd name="connsiteX0" fmla="*/ 0 w 1423463"/>
              <a:gd name="connsiteY0" fmla="*/ 0 h 2522944"/>
              <a:gd name="connsiteX1" fmla="*/ 1419436 w 1423463"/>
              <a:gd name="connsiteY1" fmla="*/ 997694 h 2522944"/>
              <a:gd name="connsiteX2" fmla="*/ 1423463 w 1423463"/>
              <a:gd name="connsiteY2" fmla="*/ 2522944 h 2522944"/>
              <a:gd name="connsiteX3" fmla="*/ 0 w 1423463"/>
              <a:gd name="connsiteY3" fmla="*/ 1691986 h 2522944"/>
              <a:gd name="connsiteX4" fmla="*/ 0 w 1423463"/>
              <a:gd name="connsiteY4" fmla="*/ 0 h 2522944"/>
              <a:gd name="connsiteX0" fmla="*/ 0 w 1419823"/>
              <a:gd name="connsiteY0" fmla="*/ 0 h 2670613"/>
              <a:gd name="connsiteX1" fmla="*/ 1419436 w 1419823"/>
              <a:gd name="connsiteY1" fmla="*/ 997694 h 2670613"/>
              <a:gd name="connsiteX2" fmla="*/ 1419436 w 1419823"/>
              <a:gd name="connsiteY2" fmla="*/ 2670613 h 2670613"/>
              <a:gd name="connsiteX3" fmla="*/ 0 w 1419823"/>
              <a:gd name="connsiteY3" fmla="*/ 1691986 h 2670613"/>
              <a:gd name="connsiteX4" fmla="*/ 0 w 1419823"/>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691986 h 2670613"/>
              <a:gd name="connsiteX4" fmla="*/ 0 w 1423641"/>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742747 h 2670613"/>
              <a:gd name="connsiteX4" fmla="*/ 0 w 1423641"/>
              <a:gd name="connsiteY4" fmla="*/ 0 h 2670613"/>
              <a:gd name="connsiteX0" fmla="*/ 0 w 1423641"/>
              <a:gd name="connsiteY0" fmla="*/ 0 h 2698301"/>
              <a:gd name="connsiteX1" fmla="*/ 1423463 w 1423641"/>
              <a:gd name="connsiteY1" fmla="*/ 946932 h 2698301"/>
              <a:gd name="connsiteX2" fmla="*/ 1419436 w 1423641"/>
              <a:gd name="connsiteY2" fmla="*/ 2698301 h 2698301"/>
              <a:gd name="connsiteX3" fmla="*/ 0 w 1423641"/>
              <a:gd name="connsiteY3" fmla="*/ 1742747 h 2698301"/>
              <a:gd name="connsiteX4" fmla="*/ 0 w 1423641"/>
              <a:gd name="connsiteY4" fmla="*/ 0 h 2698301"/>
              <a:gd name="connsiteX0" fmla="*/ 0 w 1435545"/>
              <a:gd name="connsiteY0" fmla="*/ 0 h 2698301"/>
              <a:gd name="connsiteX1" fmla="*/ 1423463 w 1435545"/>
              <a:gd name="connsiteY1" fmla="*/ 946932 h 2698301"/>
              <a:gd name="connsiteX2" fmla="*/ 1435545 w 1435545"/>
              <a:gd name="connsiteY2" fmla="*/ 2698301 h 2698301"/>
              <a:gd name="connsiteX3" fmla="*/ 0 w 1435545"/>
              <a:gd name="connsiteY3" fmla="*/ 1742747 h 2698301"/>
              <a:gd name="connsiteX4" fmla="*/ 0 w 1435545"/>
              <a:gd name="connsiteY4" fmla="*/ 0 h 2698301"/>
              <a:gd name="connsiteX0" fmla="*/ 0 w 1429504"/>
              <a:gd name="connsiteY0" fmla="*/ 0 h 2698301"/>
              <a:gd name="connsiteX1" fmla="*/ 1423463 w 1429504"/>
              <a:gd name="connsiteY1" fmla="*/ 946932 h 2698301"/>
              <a:gd name="connsiteX2" fmla="*/ 1429504 w 1429504"/>
              <a:gd name="connsiteY2" fmla="*/ 2698301 h 2698301"/>
              <a:gd name="connsiteX3" fmla="*/ 0 w 1429504"/>
              <a:gd name="connsiteY3" fmla="*/ 1742747 h 2698301"/>
              <a:gd name="connsiteX4" fmla="*/ 0 w 1429504"/>
              <a:gd name="connsiteY4" fmla="*/ 0 h 269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504" h="2698301">
                <a:moveTo>
                  <a:pt x="0" y="0"/>
                </a:moveTo>
                <a:lnTo>
                  <a:pt x="1423463" y="946932"/>
                </a:lnTo>
                <a:cubicBezTo>
                  <a:pt x="1424805" y="1455349"/>
                  <a:pt x="1428162" y="2189884"/>
                  <a:pt x="1429504" y="2698301"/>
                </a:cubicBezTo>
                <a:lnTo>
                  <a:pt x="0" y="1742747"/>
                </a:lnTo>
                <a:lnTo>
                  <a:pt x="0" y="0"/>
                </a:lnTo>
                <a:close/>
              </a:path>
            </a:pathLst>
          </a:cu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marL="0" marR="0" lvl="0" indent="0" algn="l" defTabSz="931710"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0DEF4DC-7244-40D2-910F-671A3EEDD8C3}"/>
              </a:ext>
              <a:ext uri="{C183D7F6-B498-43B3-948B-1728B52AA6E4}">
                <adec:decorative xmlns:adec="http://schemas.microsoft.com/office/drawing/2017/decorative" val="1"/>
              </a:ext>
            </a:extLst>
          </p:cNvPr>
          <p:cNvSpPr txBox="1">
            <a:spLocks/>
          </p:cNvSpPr>
          <p:nvPr/>
        </p:nvSpPr>
        <p:spPr>
          <a:xfrm>
            <a:off x="585537" y="2025169"/>
            <a:ext cx="4082100" cy="193899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230188" marR="0" lvl="0" indent="-230188" algn="l" defTabSz="932742" rtl="0" eaLnBrk="1" fontAlgn="auto" latinLnBrk="0" hangingPunct="1">
              <a:lnSpc>
                <a:spcPct val="100000"/>
              </a:lnSpc>
              <a:spcBef>
                <a:spcPct val="0"/>
              </a:spcBef>
              <a:spcAft>
                <a:spcPts val="1199"/>
              </a:spcAft>
              <a:buClr>
                <a:srgbClr val="0078D4"/>
              </a:buClr>
              <a:buSzPct val="80000"/>
              <a:buFont typeface="Arial" panose="020B0604020202020204" pitchFamily="34" charset="0"/>
              <a:buChar char="•"/>
              <a:tabLst/>
              <a:defRPr/>
            </a:pPr>
            <a:r>
              <a:rPr kumimoji="0" lang="en-US" sz="1600" b="0" i="0" u="none" strike="noStrike" kern="1200" cap="none" spc="0" normalizeH="0" baseline="0" noProof="0" dirty="0">
                <a:ln w="3175">
                  <a:noFill/>
                </a:ln>
                <a:gradFill>
                  <a:gsLst>
                    <a:gs pos="7051">
                      <a:srgbClr val="FFFFFF"/>
                    </a:gs>
                    <a:gs pos="20000">
                      <a:srgbClr val="FFFFFF"/>
                    </a:gs>
                  </a:gsLst>
                  <a:lin ang="5400000" scaled="1"/>
                </a:gradFill>
                <a:effectLst/>
                <a:uLnTx/>
                <a:uFillTx/>
                <a:latin typeface="Segoe UI" panose="020B0502040204020203" pitchFamily="34" charset="0"/>
                <a:ea typeface="+mn-ea"/>
                <a:cs typeface="Segoe UI" pitchFamily="34" charset="0"/>
              </a:rPr>
              <a:t>Near real-time data analytics</a:t>
            </a:r>
          </a:p>
          <a:p>
            <a:pPr marL="230188" marR="0" lvl="0" indent="-230188" algn="l" defTabSz="932742" rtl="0" eaLnBrk="1" fontAlgn="auto" latinLnBrk="0" hangingPunct="1">
              <a:lnSpc>
                <a:spcPct val="100000"/>
              </a:lnSpc>
              <a:spcBef>
                <a:spcPct val="0"/>
              </a:spcBef>
              <a:spcAft>
                <a:spcPts val="1199"/>
              </a:spcAft>
              <a:buClr>
                <a:srgbClr val="0078D4"/>
              </a:buClr>
              <a:buSzPct val="80000"/>
              <a:buFont typeface="Arial" panose="020B0604020202020204" pitchFamily="34" charset="0"/>
              <a:buChar char="•"/>
              <a:tabLst/>
              <a:defRPr/>
            </a:pPr>
            <a:r>
              <a:rPr kumimoji="0" lang="en-US" sz="1600" b="0" i="0" u="none" strike="noStrike" kern="1200" cap="none" spc="0" normalizeH="0" baseline="0" noProof="0" dirty="0">
                <a:ln w="3175">
                  <a:noFill/>
                </a:ln>
                <a:gradFill>
                  <a:gsLst>
                    <a:gs pos="7051">
                      <a:srgbClr val="FFFFFF"/>
                    </a:gs>
                    <a:gs pos="20000">
                      <a:srgbClr val="FFFFFF"/>
                    </a:gs>
                  </a:gsLst>
                  <a:lin ang="5400000" scaled="1"/>
                </a:gradFill>
                <a:effectLst/>
                <a:uLnTx/>
                <a:uFillTx/>
                <a:latin typeface="Segoe UI" panose="020B0502040204020203" pitchFamily="34" charset="0"/>
                <a:ea typeface="+mn-ea"/>
                <a:cs typeface="Segoe UI" pitchFamily="34" charset="0"/>
              </a:rPr>
              <a:t>No performance impact on transactional workloads</a:t>
            </a:r>
          </a:p>
          <a:p>
            <a:pPr marL="230188" marR="0" lvl="0" indent="-230188" algn="l" defTabSz="932742" rtl="0" eaLnBrk="1" fontAlgn="auto" latinLnBrk="0" hangingPunct="1">
              <a:lnSpc>
                <a:spcPct val="100000"/>
              </a:lnSpc>
              <a:spcBef>
                <a:spcPct val="0"/>
              </a:spcBef>
              <a:spcAft>
                <a:spcPts val="1199"/>
              </a:spcAft>
              <a:buClr>
                <a:srgbClr val="0078D4"/>
              </a:buClr>
              <a:buSzPct val="80000"/>
              <a:buFont typeface="Arial" panose="020B0604020202020204" pitchFamily="34" charset="0"/>
              <a:buChar char="•"/>
              <a:tabLst/>
              <a:defRPr/>
            </a:pPr>
            <a:r>
              <a:rPr kumimoji="0" lang="en-US" sz="1600" b="0" i="0" u="none" strike="noStrike" kern="1200" cap="none" spc="0" normalizeH="0" baseline="0" noProof="0" dirty="0">
                <a:ln w="3175">
                  <a:noFill/>
                </a:ln>
                <a:gradFill>
                  <a:gsLst>
                    <a:gs pos="7051">
                      <a:srgbClr val="FFFFFF"/>
                    </a:gs>
                    <a:gs pos="20000">
                      <a:srgbClr val="FFFFFF"/>
                    </a:gs>
                  </a:gsLst>
                  <a:lin ang="5400000" scaled="1"/>
                </a:gradFill>
                <a:effectLst/>
                <a:uLnTx/>
                <a:uFillTx/>
                <a:latin typeface="Segoe UI" panose="020B0502040204020203" pitchFamily="34" charset="0"/>
                <a:ea typeface="+mn-ea"/>
                <a:cs typeface="Segoe UI" pitchFamily="34" charset="0"/>
              </a:rPr>
              <a:t>Costs reduction for BI and Analytics workloads</a:t>
            </a:r>
          </a:p>
          <a:p>
            <a:pPr marL="230188" marR="0" lvl="0" indent="-230188" algn="l" defTabSz="932742" rtl="0" eaLnBrk="1" fontAlgn="auto" latinLnBrk="0" hangingPunct="1">
              <a:lnSpc>
                <a:spcPct val="100000"/>
              </a:lnSpc>
              <a:spcBef>
                <a:spcPct val="0"/>
              </a:spcBef>
              <a:spcAft>
                <a:spcPts val="1199"/>
              </a:spcAft>
              <a:buClr>
                <a:srgbClr val="0078D4"/>
              </a:buClr>
              <a:buSzPct val="80000"/>
              <a:buFont typeface="Arial" panose="020B0604020202020204" pitchFamily="34" charset="0"/>
              <a:buChar char="•"/>
              <a:tabLst/>
              <a:defRPr/>
            </a:pPr>
            <a:r>
              <a:rPr kumimoji="0" lang="en-US" sz="1600" b="0" i="0" u="none" strike="noStrike" kern="1200" cap="none" spc="0" normalizeH="0" baseline="0" noProof="0" dirty="0">
                <a:ln w="3175">
                  <a:noFill/>
                </a:ln>
                <a:gradFill>
                  <a:gsLst>
                    <a:gs pos="7051">
                      <a:srgbClr val="FFFFFF"/>
                    </a:gs>
                    <a:gs pos="20000">
                      <a:srgbClr val="FFFFFF"/>
                    </a:gs>
                  </a:gsLst>
                  <a:lin ang="5400000" scaled="1"/>
                </a:gradFill>
                <a:effectLst/>
                <a:uLnTx/>
                <a:uFillTx/>
                <a:latin typeface="Segoe UI" panose="020B0502040204020203" pitchFamily="34" charset="0"/>
                <a:ea typeface="+mn-ea"/>
                <a:cs typeface="Segoe UI" pitchFamily="34" charset="0"/>
              </a:rPr>
              <a:t>Simplified management</a:t>
            </a:r>
          </a:p>
        </p:txBody>
      </p:sp>
      <p:sp>
        <p:nvSpPr>
          <p:cNvPr id="6" name="Title 1">
            <a:extLst>
              <a:ext uri="{FF2B5EF4-FFF2-40B4-BE49-F238E27FC236}">
                <a16:creationId xmlns:a16="http://schemas.microsoft.com/office/drawing/2014/main" id="{6BFA9D30-63B1-463C-9793-4B3F14A52595}"/>
              </a:ext>
              <a:ext uri="{C183D7F6-B498-43B3-948B-1728B52AA6E4}">
                <adec:decorative xmlns:adec="http://schemas.microsoft.com/office/drawing/2017/decorative" val="1"/>
              </a:ext>
            </a:extLst>
          </p:cNvPr>
          <p:cNvSpPr txBox="1">
            <a:spLocks/>
          </p:cNvSpPr>
          <p:nvPr/>
        </p:nvSpPr>
        <p:spPr>
          <a:xfrm>
            <a:off x="588842" y="1444814"/>
            <a:ext cx="11009784" cy="369204"/>
          </a:xfrm>
          <a:prstGeom prst="rect">
            <a:avLst/>
          </a:prstGeom>
        </p:spPr>
        <p:txBody>
          <a:bodyPr vert="horz" wrap="square" lIns="0" tIns="0" rIns="0" bIns="0" rtlCol="0" anchor="t">
            <a:no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399" b="0" i="0" u="none" strike="noStrike" kern="1200" cap="none" spc="-50" normalizeH="0" baseline="0" noProof="0" dirty="0">
                <a:ln w="3175">
                  <a:noFill/>
                </a:ln>
                <a:solidFill>
                  <a:srgbClr val="50E6FF"/>
                </a:solidFill>
                <a:effectLst/>
                <a:uLnTx/>
                <a:uFillTx/>
                <a:latin typeface="Segoe UI"/>
                <a:ea typeface="Segoe UI Semilight" charset="0"/>
                <a:cs typeface="Segoe UI Semibold"/>
              </a:rPr>
              <a:t>HTAP = Breaking down the barrier between OLTP &amp; OLAP</a:t>
            </a:r>
            <a:endParaRPr kumimoji="0" lang="en-US" sz="2399" b="0" i="0" u="none" strike="noStrike" kern="1200" cap="none" spc="-50" normalizeH="0" baseline="0" noProof="0" dirty="0">
              <a:ln w="3175">
                <a:noFill/>
              </a:ln>
              <a:solidFill>
                <a:srgbClr val="50E6FF"/>
              </a:solidFill>
              <a:effectLst/>
              <a:uLnTx/>
              <a:uFillTx/>
              <a:latin typeface="Segoe UI"/>
              <a:ea typeface="Segoe UI Semilight" charset="0"/>
              <a:cs typeface="Segoe UI Semibold" panose="020B0702040204020203" pitchFamily="34" charset="0"/>
            </a:endParaRPr>
          </a:p>
        </p:txBody>
      </p:sp>
      <p:sp>
        <p:nvSpPr>
          <p:cNvPr id="4" name="Title 3">
            <a:extLst>
              <a:ext uri="{FF2B5EF4-FFF2-40B4-BE49-F238E27FC236}">
                <a16:creationId xmlns:a16="http://schemas.microsoft.com/office/drawing/2014/main" id="{32316C3F-B825-7AAE-B277-5BEA6855DC8A}"/>
              </a:ext>
              <a:ext uri="{C183D7F6-B498-43B3-948B-1728B52AA6E4}">
                <adec:decorative xmlns:adec="http://schemas.microsoft.com/office/drawing/2017/decorative" val="1"/>
              </a:ext>
            </a:extLst>
          </p:cNvPr>
          <p:cNvSpPr>
            <a:spLocks noGrp="1"/>
          </p:cNvSpPr>
          <p:nvPr>
            <p:ph type="title"/>
          </p:nvPr>
        </p:nvSpPr>
        <p:spPr/>
        <p:txBody>
          <a:bodyPr/>
          <a:lstStyle/>
          <a:p>
            <a:r>
              <a:rPr lang="en-US" dirty="0"/>
              <a:t>Azure Synapse Link for Azure Cosmos DB </a:t>
            </a:r>
          </a:p>
        </p:txBody>
      </p:sp>
      <p:grpSp>
        <p:nvGrpSpPr>
          <p:cNvPr id="22" name="Synaptic conection">
            <a:extLst>
              <a:ext uri="{FF2B5EF4-FFF2-40B4-BE49-F238E27FC236}">
                <a16:creationId xmlns:a16="http://schemas.microsoft.com/office/drawing/2014/main" id="{15A4504A-2C97-D0BD-E76B-5C4D9C5B600B}"/>
              </a:ext>
              <a:ext uri="{C183D7F6-B498-43B3-948B-1728B52AA6E4}">
                <adec:decorative xmlns:adec="http://schemas.microsoft.com/office/drawing/2017/decorative" val="1"/>
              </a:ext>
            </a:extLst>
          </p:cNvPr>
          <p:cNvGrpSpPr>
            <a:grpSpLocks noChangeAspect="1"/>
          </p:cNvGrpSpPr>
          <p:nvPr/>
        </p:nvGrpSpPr>
        <p:grpSpPr bwMode="auto">
          <a:xfrm rot="19671620">
            <a:off x="6940168" y="4028608"/>
            <a:ext cx="1751820" cy="614668"/>
            <a:chOff x="1548" y="3500"/>
            <a:chExt cx="2052" cy="720"/>
          </a:xfrm>
        </p:grpSpPr>
        <p:sp>
          <p:nvSpPr>
            <p:cNvPr id="23" name="Oval 5">
              <a:extLst>
                <a:ext uri="{FF2B5EF4-FFF2-40B4-BE49-F238E27FC236}">
                  <a16:creationId xmlns:a16="http://schemas.microsoft.com/office/drawing/2014/main" id="{E55359A2-969D-5814-8585-4CEA3A04ABB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6">
              <a:extLst>
                <a:ext uri="{FF2B5EF4-FFF2-40B4-BE49-F238E27FC236}">
                  <a16:creationId xmlns:a16="http://schemas.microsoft.com/office/drawing/2014/main" id="{5B50864E-882F-6D9D-CB3C-02FA1912817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8">
              <a:extLst>
                <a:ext uri="{FF2B5EF4-FFF2-40B4-BE49-F238E27FC236}">
                  <a16:creationId xmlns:a16="http://schemas.microsoft.com/office/drawing/2014/main" id="{93BC2AA3-8B2C-F9B7-FC02-AC9418F5A741}"/>
                </a:ext>
              </a:extLst>
            </p:cNvPr>
            <p:cNvSpPr>
              <a:spLocks noChangeShapeType="1"/>
            </p:cNvSpPr>
            <p:nvPr/>
          </p:nvSpPr>
          <p:spPr bwMode="auto">
            <a:xfrm>
              <a:off x="2873" y="3860"/>
              <a:ext cx="727" cy="0"/>
            </a:xfrm>
            <a:prstGeom prst="line">
              <a:avLst/>
            </a:prstGeom>
            <a:noFill/>
            <a:ln w="31750" cap="flat">
              <a:gradFill flip="none" rotWithShape="1">
                <a:gsLst>
                  <a:gs pos="0">
                    <a:schemeClr val="accent1"/>
                  </a:gs>
                  <a:gs pos="97000">
                    <a:srgbClr val="242429">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49FCBB23-18B0-D011-167D-C7F7825479A6}"/>
                </a:ext>
              </a:extLst>
            </p:cNvPr>
            <p:cNvSpPr>
              <a:spLocks noChangeShapeType="1"/>
            </p:cNvSpPr>
            <p:nvPr/>
          </p:nvSpPr>
          <p:spPr bwMode="auto">
            <a:xfrm>
              <a:off x="1548" y="3860"/>
              <a:ext cx="847" cy="0"/>
            </a:xfrm>
            <a:prstGeom prst="line">
              <a:avLst/>
            </a:prstGeom>
            <a:noFill/>
            <a:ln w="31750" cap="flat">
              <a:gradFill flip="none" rotWithShape="1">
                <a:gsLst>
                  <a:gs pos="0">
                    <a:schemeClr val="accent1"/>
                  </a:gs>
                  <a:gs pos="99000">
                    <a:srgbClr val="242429">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78517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2165612" y="1259525"/>
            <a:ext cx="3801731" cy="430887"/>
          </a:xfrm>
          <a:prstGeom prst="rect">
            <a:avLst/>
          </a:prstGeom>
          <a:noFill/>
        </p:spPr>
        <p:txBody>
          <a:bodyPr wrap="square" lIns="0" tIns="0" rIns="0" bIns="0" rtlCol="0">
            <a:noAutofit/>
          </a:bodyPr>
          <a:lstStyle/>
          <a:p>
            <a:r>
              <a:rPr lang="en-US" sz="1400" dirty="0"/>
              <a:t>OLAP: Data = 5 TB, reads = unlimited</a:t>
            </a:r>
          </a:p>
          <a:p>
            <a:r>
              <a:rPr lang="en-US" sz="1400" dirty="0"/>
              <a:t>OLTP: Data = 100 GB, reads = 100/s</a:t>
            </a:r>
          </a:p>
        </p:txBody>
      </p:sp>
      <p:sp>
        <p:nvSpPr>
          <p:cNvPr id="13" name="Arrow: Right 12">
            <a:extLst>
              <a:ext uri="{FF2B5EF4-FFF2-40B4-BE49-F238E27FC236}">
                <a16:creationId xmlns:a16="http://schemas.microsoft.com/office/drawing/2014/main" id="{B6EDC233-616E-4B8E-AEA9-63EC80E75A87}"/>
              </a:ext>
              <a:ext uri="{C183D7F6-B498-43B3-948B-1728B52AA6E4}">
                <adec:decorative xmlns:adec="http://schemas.microsoft.com/office/drawing/2017/decorative" val="1"/>
              </a:ext>
            </a:extLst>
          </p:cNvPr>
          <p:cNvSpPr/>
          <p:nvPr/>
        </p:nvSpPr>
        <p:spPr>
          <a:xfrm rot="10800000">
            <a:off x="10621048" y="5640001"/>
            <a:ext cx="791975" cy="215993"/>
          </a:xfrm>
          <a:prstGeom prst="right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D71940F-2B43-4F8C-A106-F917CAA78B80}"/>
              </a:ext>
              <a:ext uri="{C183D7F6-B498-43B3-948B-1728B52AA6E4}">
                <adec:decorative xmlns:adec="http://schemas.microsoft.com/office/drawing/2017/decorative" val="1"/>
              </a:ext>
            </a:extLst>
          </p:cNvPr>
          <p:cNvSpPr/>
          <p:nvPr/>
        </p:nvSpPr>
        <p:spPr>
          <a:xfrm rot="10800000">
            <a:off x="5027755" y="6341712"/>
            <a:ext cx="791975" cy="215993"/>
          </a:xfrm>
          <a:prstGeom prst="rightArrow">
            <a:avLst/>
          </a:prstGeom>
          <a:solidFill>
            <a:schemeClr val="accent2"/>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C2AC098-A603-4D46-951F-393651982EC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65612" y="1755927"/>
            <a:ext cx="2787254" cy="4870358"/>
          </a:xfrm>
          <a:prstGeom prst="rect">
            <a:avLst/>
          </a:prstGeom>
        </p:spPr>
      </p:pic>
      <p:sp>
        <p:nvSpPr>
          <p:cNvPr id="14" name="TextBox 13">
            <a:extLst>
              <a:ext uri="{FF2B5EF4-FFF2-40B4-BE49-F238E27FC236}">
                <a16:creationId xmlns:a16="http://schemas.microsoft.com/office/drawing/2014/main" id="{8D10B01F-99B5-441B-9678-2F762F3B1E6B}"/>
              </a:ext>
              <a:ext uri="{C183D7F6-B498-43B3-948B-1728B52AA6E4}">
                <adec:decorative xmlns:adec="http://schemas.microsoft.com/office/drawing/2017/decorative" val="1"/>
              </a:ext>
            </a:extLst>
          </p:cNvPr>
          <p:cNvSpPr txBox="1"/>
          <p:nvPr/>
        </p:nvSpPr>
        <p:spPr>
          <a:xfrm>
            <a:off x="6877359" y="1257942"/>
            <a:ext cx="3801731" cy="215444"/>
          </a:xfrm>
          <a:prstGeom prst="rect">
            <a:avLst/>
          </a:prstGeom>
          <a:noFill/>
        </p:spPr>
        <p:txBody>
          <a:bodyPr wrap="square" lIns="0" tIns="0" rIns="0" bIns="0" rtlCol="0">
            <a:noAutofit/>
          </a:bodyPr>
          <a:lstStyle/>
          <a:p>
            <a:r>
              <a:rPr lang="en-US" sz="1400" dirty="0"/>
              <a:t>OLTP: Data = 5 TB, reads = 1000/s</a:t>
            </a:r>
          </a:p>
        </p:txBody>
      </p:sp>
      <p:pic>
        <p:nvPicPr>
          <p:cNvPr id="6" name="Picture 5">
            <a:extLst>
              <a:ext uri="{FF2B5EF4-FFF2-40B4-BE49-F238E27FC236}">
                <a16:creationId xmlns:a16="http://schemas.microsoft.com/office/drawing/2014/main" id="{DBA486FC-299C-4EE3-BE3F-96C967119CC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877359" y="1750969"/>
            <a:ext cx="3651064" cy="4295369"/>
          </a:xfrm>
          <a:prstGeom prst="rect">
            <a:avLst/>
          </a:prstGeom>
        </p:spPr>
      </p:pic>
      <p:sp>
        <p:nvSpPr>
          <p:cNvPr id="3" name="Title 2">
            <a:extLst>
              <a:ext uri="{FF2B5EF4-FFF2-40B4-BE49-F238E27FC236}">
                <a16:creationId xmlns:a16="http://schemas.microsoft.com/office/drawing/2014/main" id="{9A2C5D60-FA9F-6589-DD38-BAE3D513BD6F}"/>
              </a:ext>
              <a:ext uri="{C183D7F6-B498-43B3-948B-1728B52AA6E4}">
                <adec:decorative xmlns:adec="http://schemas.microsoft.com/office/drawing/2017/decorative" val="1"/>
              </a:ext>
            </a:extLst>
          </p:cNvPr>
          <p:cNvSpPr>
            <a:spLocks noGrp="1"/>
          </p:cNvSpPr>
          <p:nvPr>
            <p:ph type="title"/>
          </p:nvPr>
        </p:nvSpPr>
        <p:spPr/>
        <p:txBody>
          <a:bodyPr/>
          <a:lstStyle/>
          <a:p>
            <a:r>
              <a:rPr lang="en-US" dirty="0"/>
              <a:t>Pricing Comparison </a:t>
            </a:r>
          </a:p>
        </p:txBody>
      </p:sp>
      <p:pic>
        <p:nvPicPr>
          <p:cNvPr id="7" name="Picture 16">
            <a:extLst>
              <a:ext uri="{FF2B5EF4-FFF2-40B4-BE49-F238E27FC236}">
                <a16:creationId xmlns:a16="http://schemas.microsoft.com/office/drawing/2014/main" id="{482E1ADF-1692-6D55-18B0-5E7B0267E5FA}"/>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66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18F95FA-8BF4-4F8A-9416-958AFFC51857}"/>
              </a:ext>
              <a:ext uri="{C183D7F6-B498-43B3-948B-1728B52AA6E4}">
                <adec:decorative xmlns:adec="http://schemas.microsoft.com/office/drawing/2017/decorative" val="1"/>
              </a:ext>
            </a:extLst>
          </p:cNvPr>
          <p:cNvSpPr txBox="1"/>
          <p:nvPr/>
        </p:nvSpPr>
        <p:spPr>
          <a:xfrm>
            <a:off x="588263" y="1167674"/>
            <a:ext cx="4842592" cy="5101364"/>
          </a:xfrm>
          <a:prstGeom prst="rect">
            <a:avLst/>
          </a:prstGeom>
          <a:solidFill>
            <a:schemeClr val="tx1">
              <a:alpha val="20000"/>
            </a:schemeClr>
          </a:solidFill>
        </p:spPr>
        <p:txBody>
          <a:bodyPr wrap="square">
            <a:noAutofit/>
          </a:bodyPr>
          <a:lstStyle/>
          <a:p>
            <a:pPr algn="ctr"/>
            <a:r>
              <a:rPr lang="en-US" dirty="0">
                <a:solidFill>
                  <a:schemeClr val="accent2"/>
                </a:solidFill>
              </a:rPr>
              <a:t>Inserts/Updates with Cosmos DB HTAP</a:t>
            </a:r>
          </a:p>
          <a:p>
            <a:pPr algn="ctr"/>
            <a:r>
              <a:rPr lang="en-US" dirty="0">
                <a:solidFill>
                  <a:schemeClr val="accent2"/>
                </a:solidFill>
              </a:rPr>
              <a:t>(Synapse Link) </a:t>
            </a:r>
          </a:p>
        </p:txBody>
      </p:sp>
      <p:sp>
        <p:nvSpPr>
          <p:cNvPr id="49" name="TextBox 48">
            <a:extLst>
              <a:ext uri="{FF2B5EF4-FFF2-40B4-BE49-F238E27FC236}">
                <a16:creationId xmlns:a16="http://schemas.microsoft.com/office/drawing/2014/main" id="{62AF6664-863F-483E-9640-F6E685472F8D}"/>
              </a:ext>
              <a:ext uri="{C183D7F6-B498-43B3-948B-1728B52AA6E4}">
                <adec:decorative xmlns:adec="http://schemas.microsoft.com/office/drawing/2017/decorative" val="1"/>
              </a:ext>
            </a:extLst>
          </p:cNvPr>
          <p:cNvSpPr txBox="1"/>
          <p:nvPr/>
        </p:nvSpPr>
        <p:spPr>
          <a:xfrm>
            <a:off x="5637393" y="1163863"/>
            <a:ext cx="5943611" cy="5085740"/>
          </a:xfrm>
          <a:prstGeom prst="rect">
            <a:avLst/>
          </a:prstGeom>
          <a:solidFill>
            <a:schemeClr val="tx1">
              <a:alpha val="20000"/>
            </a:schemeClr>
          </a:solidFill>
        </p:spPr>
        <p:txBody>
          <a:bodyPr wrap="square">
            <a:noAutofit/>
          </a:bodyPr>
          <a:lstStyle/>
          <a:p>
            <a:pPr algn="ctr"/>
            <a:r>
              <a:rPr lang="en-US" dirty="0">
                <a:solidFill>
                  <a:schemeClr val="accent2"/>
                </a:solidFill>
              </a:rPr>
              <a:t>Inserts/Updates using CDC directly on OLTP store</a:t>
            </a:r>
          </a:p>
        </p:txBody>
      </p:sp>
      <p:graphicFrame>
        <p:nvGraphicFramePr>
          <p:cNvPr id="23" name="Table 22">
            <a:extLst>
              <a:ext uri="{FF2B5EF4-FFF2-40B4-BE49-F238E27FC236}">
                <a16:creationId xmlns:a16="http://schemas.microsoft.com/office/drawing/2014/main" id="{C5C46AEC-1463-4EC1-BADE-992719210E85}"/>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841678821"/>
              </p:ext>
            </p:extLst>
          </p:nvPr>
        </p:nvGraphicFramePr>
        <p:xfrm>
          <a:off x="786271" y="3318870"/>
          <a:ext cx="3473202" cy="221839"/>
        </p:xfrm>
        <a:graphic>
          <a:graphicData uri="http://schemas.openxmlformats.org/drawingml/2006/table">
            <a:tbl>
              <a:tblPr firstRow="1"/>
              <a:tblGrid>
                <a:gridCol w="1736601">
                  <a:extLst>
                    <a:ext uri="{9D8B030D-6E8A-4147-A177-3AD203B41FA5}">
                      <a16:colId xmlns:a16="http://schemas.microsoft.com/office/drawing/2014/main" val="680677773"/>
                    </a:ext>
                  </a:extLst>
                </a:gridCol>
                <a:gridCol w="1736601">
                  <a:extLst>
                    <a:ext uri="{9D8B030D-6E8A-4147-A177-3AD203B41FA5}">
                      <a16:colId xmlns:a16="http://schemas.microsoft.com/office/drawing/2014/main" val="2067525073"/>
                    </a:ext>
                  </a:extLst>
                </a:gridCol>
              </a:tblGrid>
              <a:tr h="221812">
                <a:tc>
                  <a:txBody>
                    <a:bodyPr/>
                    <a:lstStyle/>
                    <a:p>
                      <a:pPr algn="l" fontAlgn="b"/>
                      <a:r>
                        <a:rPr lang="en-US" sz="1200" b="0" i="0" u="none" strike="noStrike" dirty="0">
                          <a:solidFill>
                            <a:schemeClr val="tx1"/>
                          </a:solidFill>
                          <a:effectLst/>
                          <a:latin typeface="Segoe UI" panose="020B0502040204020203" pitchFamily="34" charset="0"/>
                          <a:cs typeface="Segoe UI" panose="020B0502040204020203" pitchFamily="34" charset="0"/>
                        </a:rPr>
                        <a:t>Provisioned RU/s</a:t>
                      </a:r>
                    </a:p>
                  </a:txBody>
                  <a:tcPr marR="4752" marT="4752" marB="34207" anchor="b">
                    <a:lnL>
                      <a:noFill/>
                    </a:lnL>
                    <a:lnR>
                      <a:noFill/>
                    </a:lnR>
                    <a:lnT>
                      <a:noFill/>
                    </a:lnT>
                    <a:lnB>
                      <a:noFill/>
                    </a:lnB>
                  </a:tcPr>
                </a:tc>
                <a:tc>
                  <a:txBody>
                    <a:bodyPr/>
                    <a:lstStyle/>
                    <a:p>
                      <a:pPr algn="r" fontAlgn="b"/>
                      <a:r>
                        <a:rPr lang="en-US" sz="1200" b="0" i="0" u="none" strike="noStrike" dirty="0">
                          <a:solidFill>
                            <a:schemeClr val="tx1"/>
                          </a:solidFill>
                          <a:effectLst/>
                          <a:latin typeface="Segoe UI" panose="020B0502040204020203" pitchFamily="34" charset="0"/>
                          <a:cs typeface="Segoe UI" panose="020B0502040204020203" pitchFamily="34" charset="0"/>
                        </a:rPr>
                        <a:t>1000000</a:t>
                      </a:r>
                    </a:p>
                  </a:txBody>
                  <a:tcPr marR="4752" marT="4752" marB="34207" anchor="b">
                    <a:lnL>
                      <a:noFill/>
                    </a:lnL>
                    <a:lnR>
                      <a:noFill/>
                    </a:lnR>
                    <a:lnT>
                      <a:noFill/>
                    </a:lnT>
                    <a:lnB>
                      <a:noFill/>
                    </a:lnB>
                  </a:tcPr>
                </a:tc>
                <a:extLst>
                  <a:ext uri="{0D108BD9-81ED-4DB2-BD59-A6C34878D82A}">
                    <a16:rowId xmlns:a16="http://schemas.microsoft.com/office/drawing/2014/main" val="3444684131"/>
                  </a:ext>
                </a:extLst>
              </a:tr>
            </a:tbl>
          </a:graphicData>
        </a:graphic>
      </p:graphicFrame>
      <p:graphicFrame>
        <p:nvGraphicFramePr>
          <p:cNvPr id="26" name="Table 25">
            <a:extLst>
              <a:ext uri="{FF2B5EF4-FFF2-40B4-BE49-F238E27FC236}">
                <a16:creationId xmlns:a16="http://schemas.microsoft.com/office/drawing/2014/main" id="{943D6C2B-33D5-48D0-BF29-CF91A101D5F5}"/>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219575965"/>
              </p:ext>
            </p:extLst>
          </p:nvPr>
        </p:nvGraphicFramePr>
        <p:xfrm>
          <a:off x="782140" y="3607464"/>
          <a:ext cx="4426468" cy="2339406"/>
        </p:xfrm>
        <a:graphic>
          <a:graphicData uri="http://schemas.openxmlformats.org/drawingml/2006/table">
            <a:tbl>
              <a:tblPr firstRow="1"/>
              <a:tblGrid>
                <a:gridCol w="3480537">
                  <a:extLst>
                    <a:ext uri="{9D8B030D-6E8A-4147-A177-3AD203B41FA5}">
                      <a16:colId xmlns:a16="http://schemas.microsoft.com/office/drawing/2014/main" val="700569850"/>
                    </a:ext>
                  </a:extLst>
                </a:gridCol>
                <a:gridCol w="945931">
                  <a:extLst>
                    <a:ext uri="{9D8B030D-6E8A-4147-A177-3AD203B41FA5}">
                      <a16:colId xmlns:a16="http://schemas.microsoft.com/office/drawing/2014/main" val="939538247"/>
                    </a:ext>
                  </a:extLst>
                </a:gridCol>
              </a:tblGrid>
              <a:tr h="389901">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Cosmos DB RU/s for 9.5 hours (ingestion)</a:t>
                      </a:r>
                    </a:p>
                  </a:txBody>
                  <a:tcPr marT="6349" marB="45713"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0" i="0" u="none" strike="noStrike">
                          <a:solidFill>
                            <a:schemeClr val="tx1"/>
                          </a:solidFill>
                          <a:effectLst/>
                          <a:latin typeface="Segoe UI" panose="020B0502040204020203" pitchFamily="34" charset="0"/>
                          <a:cs typeface="Segoe UI" panose="020B0502040204020203" pitchFamily="34" charset="0"/>
                        </a:rPr>
                        <a:t>$800.000 </a:t>
                      </a:r>
                    </a:p>
                  </a:txBody>
                  <a:tcPr marT="6349" marB="45713"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4020457568"/>
                  </a:ext>
                </a:extLst>
              </a:tr>
              <a:tr h="389901">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Cosmos DB Transactional Storage</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1" i="0" u="none" strike="noStrike">
                          <a:solidFill>
                            <a:schemeClr val="tx1"/>
                          </a:solidFill>
                          <a:effectLst/>
                          <a:latin typeface="Segoe UI" panose="020B0502040204020203" pitchFamily="34" charset="0"/>
                          <a:cs typeface="Segoe UI" panose="020B0502040204020203" pitchFamily="34" charset="0"/>
                        </a:rPr>
                        <a:t>$483.63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2088436993"/>
                  </a:ext>
                </a:extLst>
              </a:tr>
              <a:tr h="389901">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Cosmos DB Analytical Storage</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0" i="0" u="none" strike="noStrike">
                          <a:solidFill>
                            <a:schemeClr val="tx1"/>
                          </a:solidFill>
                          <a:effectLst/>
                          <a:latin typeface="Segoe UI" panose="020B0502040204020203" pitchFamily="34" charset="0"/>
                          <a:cs typeface="Segoe UI" panose="020B0502040204020203" pitchFamily="34" charset="0"/>
                        </a:rPr>
                        <a:t>$28.82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2903449874"/>
                  </a:ext>
                </a:extLst>
              </a:tr>
              <a:tr h="389901">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Cosmos DB Analytical Store Write Operations</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0" i="0" u="none" strike="noStrike" dirty="0">
                          <a:solidFill>
                            <a:schemeClr val="tx1"/>
                          </a:solidFill>
                          <a:effectLst/>
                          <a:latin typeface="Segoe UI" panose="020B0502040204020203" pitchFamily="34" charset="0"/>
                          <a:cs typeface="Segoe UI" panose="020B0502040204020203" pitchFamily="34" charset="0"/>
                        </a:rPr>
                        <a:t>$26.85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1890311588"/>
                  </a:ext>
                </a:extLst>
              </a:tr>
              <a:tr h="389901">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Analytical Store Partitioning execution (take out for base case)</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0" i="0" u="none" strike="noStrike" dirty="0">
                          <a:solidFill>
                            <a:schemeClr val="tx1"/>
                          </a:solidFill>
                          <a:effectLst/>
                          <a:latin typeface="Segoe UI" panose="020B0502040204020203" pitchFamily="34" charset="0"/>
                          <a:cs typeface="Segoe UI" panose="020B0502040204020203" pitchFamily="34" charset="0"/>
                        </a:rPr>
                        <a:t>$23.09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3759760510"/>
                  </a:ext>
                </a:extLst>
              </a:tr>
              <a:tr h="389901">
                <a:tc>
                  <a:txBody>
                    <a:bodyPr/>
                    <a:lstStyle/>
                    <a:p>
                      <a:pPr algn="l" fontAlgn="b"/>
                      <a:r>
                        <a:rPr lang="en-US" sz="1000" b="1" i="0" u="none" strike="noStrike" dirty="0">
                          <a:solidFill>
                            <a:schemeClr val="tx1"/>
                          </a:solidFill>
                          <a:effectLst/>
                          <a:latin typeface="Segoe UI" panose="020B0502040204020203" pitchFamily="34" charset="0"/>
                          <a:cs typeface="Segoe UI" panose="020B0502040204020203" pitchFamily="34" charset="0"/>
                        </a:rPr>
                        <a:t>Total</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alpha val="50000"/>
                      </a:schemeClr>
                    </a:solidFill>
                  </a:tcPr>
                </a:tc>
                <a:tc>
                  <a:txBody>
                    <a:bodyPr/>
                    <a:lstStyle/>
                    <a:p>
                      <a:pPr algn="r" fontAlgn="b"/>
                      <a:r>
                        <a:rPr lang="en-US" sz="1000" b="1" i="0" u="none" strike="noStrike" dirty="0">
                          <a:solidFill>
                            <a:schemeClr val="bg1"/>
                          </a:solidFill>
                          <a:effectLst/>
                          <a:latin typeface="Segoe UI" panose="020B0502040204020203" pitchFamily="34" charset="0"/>
                          <a:cs typeface="Segoe UI" panose="020B0502040204020203" pitchFamily="34" charset="0"/>
                        </a:rPr>
                        <a:t>$1,339.29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accent4"/>
                    </a:solidFill>
                  </a:tcPr>
                </a:tc>
                <a:extLst>
                  <a:ext uri="{0D108BD9-81ED-4DB2-BD59-A6C34878D82A}">
                    <a16:rowId xmlns:a16="http://schemas.microsoft.com/office/drawing/2014/main" val="668466995"/>
                  </a:ext>
                </a:extLst>
              </a:tr>
            </a:tbl>
          </a:graphicData>
        </a:graphic>
      </p:graphicFrame>
      <p:graphicFrame>
        <p:nvGraphicFramePr>
          <p:cNvPr id="50" name="Table 49">
            <a:extLst>
              <a:ext uri="{FF2B5EF4-FFF2-40B4-BE49-F238E27FC236}">
                <a16:creationId xmlns:a16="http://schemas.microsoft.com/office/drawing/2014/main" id="{D8CF0CAF-9878-48D8-9930-6AEEBA0C5356}"/>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109343404"/>
              </p:ext>
            </p:extLst>
          </p:nvPr>
        </p:nvGraphicFramePr>
        <p:xfrm>
          <a:off x="5886602" y="3304019"/>
          <a:ext cx="4316482" cy="210748"/>
        </p:xfrm>
        <a:graphic>
          <a:graphicData uri="http://schemas.openxmlformats.org/drawingml/2006/table">
            <a:tbl>
              <a:tblPr firstRow="1"/>
              <a:tblGrid>
                <a:gridCol w="3171195">
                  <a:extLst>
                    <a:ext uri="{9D8B030D-6E8A-4147-A177-3AD203B41FA5}">
                      <a16:colId xmlns:a16="http://schemas.microsoft.com/office/drawing/2014/main" val="4137247794"/>
                    </a:ext>
                  </a:extLst>
                </a:gridCol>
                <a:gridCol w="1145287">
                  <a:extLst>
                    <a:ext uri="{9D8B030D-6E8A-4147-A177-3AD203B41FA5}">
                      <a16:colId xmlns:a16="http://schemas.microsoft.com/office/drawing/2014/main" val="1272834257"/>
                    </a:ext>
                  </a:extLst>
                </a:gridCol>
              </a:tblGrid>
              <a:tr h="210724">
                <a:tc>
                  <a:txBody>
                    <a:bodyPr/>
                    <a:lstStyle/>
                    <a:p>
                      <a:pPr algn="l" fontAlgn="b"/>
                      <a:r>
                        <a:rPr lang="en-US" sz="1100" b="0" i="0" u="none" strike="noStrike" dirty="0">
                          <a:solidFill>
                            <a:schemeClr val="tx1"/>
                          </a:solidFill>
                          <a:effectLst/>
                          <a:latin typeface="Segoe UI" panose="020B0502040204020203" pitchFamily="34" charset="0"/>
                          <a:cs typeface="Segoe UI" panose="020B0502040204020203" pitchFamily="34" charset="0"/>
                        </a:rPr>
                        <a:t>Provisioned RU/s</a:t>
                      </a:r>
                    </a:p>
                  </a:txBody>
                  <a:tcPr marT="5258" marB="37850" anchor="b">
                    <a:lnL>
                      <a:noFill/>
                    </a:lnL>
                    <a:lnR>
                      <a:noFill/>
                    </a:lnR>
                    <a:lnT>
                      <a:noFill/>
                    </a:lnT>
                    <a:lnB>
                      <a:noFill/>
                    </a:lnB>
                  </a:tcPr>
                </a:tc>
                <a:tc>
                  <a:txBody>
                    <a:bodyPr/>
                    <a:lstStyle/>
                    <a:p>
                      <a:pPr algn="r" fontAlgn="b"/>
                      <a:r>
                        <a:rPr lang="en-US" sz="1100" b="0" i="0" u="none" strike="noStrike" dirty="0">
                          <a:solidFill>
                            <a:schemeClr val="bg1"/>
                          </a:solidFill>
                          <a:effectLst/>
                          <a:latin typeface="Segoe UI" panose="020B0502040204020203" pitchFamily="34" charset="0"/>
                          <a:cs typeface="Segoe UI" panose="020B0502040204020203" pitchFamily="34" charset="0"/>
                        </a:rPr>
                        <a:t>1250000</a:t>
                      </a:r>
                    </a:p>
                  </a:txBody>
                  <a:tcPr marT="5258" marB="37850" anchor="b">
                    <a:lnL>
                      <a:noFill/>
                    </a:lnL>
                    <a:lnR>
                      <a:noFill/>
                    </a:lnR>
                    <a:lnT>
                      <a:noFill/>
                    </a:lnT>
                    <a:lnB>
                      <a:noFill/>
                    </a:lnB>
                    <a:solidFill>
                      <a:schemeClr val="accent2"/>
                    </a:solidFill>
                  </a:tcPr>
                </a:tc>
                <a:extLst>
                  <a:ext uri="{0D108BD9-81ED-4DB2-BD59-A6C34878D82A}">
                    <a16:rowId xmlns:a16="http://schemas.microsoft.com/office/drawing/2014/main" val="4161519658"/>
                  </a:ext>
                </a:extLst>
              </a:tr>
            </a:tbl>
          </a:graphicData>
        </a:graphic>
      </p:graphicFrame>
      <p:graphicFrame>
        <p:nvGraphicFramePr>
          <p:cNvPr id="52" name="Table 51">
            <a:extLst>
              <a:ext uri="{FF2B5EF4-FFF2-40B4-BE49-F238E27FC236}">
                <a16:creationId xmlns:a16="http://schemas.microsoft.com/office/drawing/2014/main" id="{382557F6-2AE1-4420-BD15-0FA21CE73F13}"/>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654516416"/>
              </p:ext>
            </p:extLst>
          </p:nvPr>
        </p:nvGraphicFramePr>
        <p:xfrm>
          <a:off x="5886602" y="3607465"/>
          <a:ext cx="5523257" cy="2354538"/>
        </p:xfrm>
        <a:graphic>
          <a:graphicData uri="http://schemas.openxmlformats.org/drawingml/2006/table">
            <a:tbl>
              <a:tblPr firstRow="1"/>
              <a:tblGrid>
                <a:gridCol w="4330063">
                  <a:extLst>
                    <a:ext uri="{9D8B030D-6E8A-4147-A177-3AD203B41FA5}">
                      <a16:colId xmlns:a16="http://schemas.microsoft.com/office/drawing/2014/main" val="197571287"/>
                    </a:ext>
                  </a:extLst>
                </a:gridCol>
                <a:gridCol w="1193194">
                  <a:extLst>
                    <a:ext uri="{9D8B030D-6E8A-4147-A177-3AD203B41FA5}">
                      <a16:colId xmlns:a16="http://schemas.microsoft.com/office/drawing/2014/main" val="1815082499"/>
                    </a:ext>
                  </a:extLst>
                </a:gridCol>
              </a:tblGrid>
              <a:tr h="392423">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Cosmos DB RU/s for 9.5 hours </a:t>
                      </a:r>
                    </a:p>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(ingestion + change feed)</a:t>
                      </a:r>
                    </a:p>
                  </a:txBody>
                  <a:tcPr marT="6349" marB="45713"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0" i="0" u="none" strike="noStrike" dirty="0">
                          <a:solidFill>
                            <a:schemeClr val="bg1"/>
                          </a:solidFill>
                          <a:effectLst/>
                          <a:latin typeface="Segoe UI" panose="020B0502040204020203" pitchFamily="34" charset="0"/>
                          <a:cs typeface="Segoe UI" panose="020B0502040204020203" pitchFamily="34" charset="0"/>
                        </a:rPr>
                        <a:t>$1,000.000 </a:t>
                      </a:r>
                    </a:p>
                  </a:txBody>
                  <a:tcPr marT="6349" marB="45713"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180065809"/>
                  </a:ext>
                </a:extLst>
              </a:tr>
              <a:tr h="392423">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Cosmos DB Transactional Storage</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1" i="0" u="none" strike="noStrike">
                          <a:solidFill>
                            <a:schemeClr val="tx1"/>
                          </a:solidFill>
                          <a:effectLst/>
                          <a:latin typeface="Segoe UI" panose="020B0502040204020203" pitchFamily="34" charset="0"/>
                          <a:cs typeface="Segoe UI" panose="020B0502040204020203" pitchFamily="34" charset="0"/>
                        </a:rPr>
                        <a:t>$483.63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3497417200"/>
                  </a:ext>
                </a:extLst>
              </a:tr>
              <a:tr h="392423">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Spark compute to Stream to Bronze Delta Lake</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0" i="0" u="none" strike="noStrike" dirty="0">
                          <a:solidFill>
                            <a:schemeClr val="bg1"/>
                          </a:solidFill>
                          <a:effectLst/>
                          <a:latin typeface="Segoe UI" panose="020B0502040204020203" pitchFamily="34" charset="0"/>
                          <a:cs typeface="Segoe UI" panose="020B0502040204020203" pitchFamily="34" charset="0"/>
                        </a:rPr>
                        <a:t>$230.94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83365279"/>
                  </a:ext>
                </a:extLst>
              </a:tr>
              <a:tr h="392423">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Spark compute to Stream to Silver Delta Lake</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0" i="0" u="none" strike="noStrike" dirty="0">
                          <a:solidFill>
                            <a:schemeClr val="bg1"/>
                          </a:solidFill>
                          <a:effectLst/>
                          <a:latin typeface="Segoe UI" panose="020B0502040204020203" pitchFamily="34" charset="0"/>
                          <a:cs typeface="Segoe UI" panose="020B0502040204020203" pitchFamily="34" charset="0"/>
                        </a:rPr>
                        <a:t>$1,847.52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609338354"/>
                  </a:ext>
                </a:extLst>
              </a:tr>
              <a:tr h="392423">
                <a:tc>
                  <a:txBody>
                    <a:bodyPr/>
                    <a:lstStyle/>
                    <a:p>
                      <a:pPr algn="l" fontAlgn="b"/>
                      <a:r>
                        <a:rPr lang="en-US" sz="1000" b="0" i="0" u="none" strike="noStrike" dirty="0">
                          <a:solidFill>
                            <a:schemeClr val="tx1"/>
                          </a:solidFill>
                          <a:effectLst/>
                          <a:latin typeface="Segoe UI" panose="020B0502040204020203" pitchFamily="34" charset="0"/>
                          <a:cs typeface="Segoe UI" panose="020B0502040204020203" pitchFamily="34" charset="0"/>
                        </a:rPr>
                        <a:t>Cost of Delta Lake storage</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tc>
                  <a:txBody>
                    <a:bodyPr/>
                    <a:lstStyle/>
                    <a:p>
                      <a:pPr algn="r" fontAlgn="b"/>
                      <a:r>
                        <a:rPr lang="en-US" sz="1000" b="0" i="0" u="none" strike="noStrike" dirty="0">
                          <a:solidFill>
                            <a:schemeClr val="tx1"/>
                          </a:solidFill>
                          <a:effectLst/>
                          <a:latin typeface="Segoe UI" panose="020B0502040204020203" pitchFamily="34" charset="0"/>
                          <a:cs typeface="Segoe UI" panose="020B0502040204020203" pitchFamily="34" charset="0"/>
                        </a:rPr>
                        <a:t>$21.23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3524314021"/>
                  </a:ext>
                </a:extLst>
              </a:tr>
              <a:tr h="392423">
                <a:tc>
                  <a:txBody>
                    <a:bodyPr/>
                    <a:lstStyle/>
                    <a:p>
                      <a:pPr algn="l" fontAlgn="b"/>
                      <a:r>
                        <a:rPr lang="en-US" sz="1000" b="1" i="0" u="none" strike="noStrike">
                          <a:solidFill>
                            <a:schemeClr val="tx1"/>
                          </a:solidFill>
                          <a:effectLst/>
                          <a:latin typeface="Segoe UI" panose="020B0502040204020203" pitchFamily="34" charset="0"/>
                          <a:cs typeface="Segoe UI" panose="020B0502040204020203" pitchFamily="34" charset="0"/>
                        </a:rPr>
                        <a:t>Total</a:t>
                      </a:r>
                    </a:p>
                  </a:txBody>
                  <a:tcPr marT="6349" marB="45713"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alpha val="50000"/>
                      </a:schemeClr>
                    </a:solidFill>
                  </a:tcPr>
                </a:tc>
                <a:tc>
                  <a:txBody>
                    <a:bodyPr/>
                    <a:lstStyle/>
                    <a:p>
                      <a:pPr algn="r" fontAlgn="b"/>
                      <a:r>
                        <a:rPr lang="en-US" sz="1000" b="1" i="0" u="none" strike="noStrike" dirty="0">
                          <a:solidFill>
                            <a:schemeClr val="bg1"/>
                          </a:solidFill>
                          <a:effectLst/>
                          <a:latin typeface="Segoe UI" panose="020B0502040204020203" pitchFamily="34" charset="0"/>
                          <a:cs typeface="Segoe UI" panose="020B0502040204020203" pitchFamily="34" charset="0"/>
                        </a:rPr>
                        <a:t>$3,583.33 </a:t>
                      </a:r>
                    </a:p>
                  </a:txBody>
                  <a:tcPr marT="6349" marB="45713"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accent2"/>
                    </a:solidFill>
                  </a:tcPr>
                </a:tc>
                <a:extLst>
                  <a:ext uri="{0D108BD9-81ED-4DB2-BD59-A6C34878D82A}">
                    <a16:rowId xmlns:a16="http://schemas.microsoft.com/office/drawing/2014/main" val="1143269601"/>
                  </a:ext>
                </a:extLst>
              </a:tr>
            </a:tbl>
          </a:graphicData>
        </a:graphic>
      </p:graphicFrame>
      <p:sp>
        <p:nvSpPr>
          <p:cNvPr id="79" name="Arrow: Left-Right 78">
            <a:extLst>
              <a:ext uri="{FF2B5EF4-FFF2-40B4-BE49-F238E27FC236}">
                <a16:creationId xmlns:a16="http://schemas.microsoft.com/office/drawing/2014/main" id="{A6A26EE8-0344-48AB-9F9F-8DF993239AC8}"/>
              </a:ext>
              <a:ext uri="{C183D7F6-B498-43B3-948B-1728B52AA6E4}">
                <adec:decorative xmlns:adec="http://schemas.microsoft.com/office/drawing/2017/decorative" val="1"/>
              </a:ext>
            </a:extLst>
          </p:cNvPr>
          <p:cNvSpPr/>
          <p:nvPr/>
        </p:nvSpPr>
        <p:spPr>
          <a:xfrm>
            <a:off x="2520164" y="6120888"/>
            <a:ext cx="7579211" cy="342957"/>
          </a:xfrm>
          <a:prstGeom prst="leftRightArrow">
            <a:avLst>
              <a:gd name="adj1" fmla="val 10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63% cost reduction with Synapse Link </a:t>
            </a:r>
          </a:p>
        </p:txBody>
      </p:sp>
      <p:sp>
        <p:nvSpPr>
          <p:cNvPr id="2" name="Title 1">
            <a:extLst>
              <a:ext uri="{FF2B5EF4-FFF2-40B4-BE49-F238E27FC236}">
                <a16:creationId xmlns:a16="http://schemas.microsoft.com/office/drawing/2014/main" id="{7D37098A-53DD-D0A3-038E-362D13ABC630}"/>
              </a:ext>
              <a:ext uri="{C183D7F6-B498-43B3-948B-1728B52AA6E4}">
                <adec:decorative xmlns:adec="http://schemas.microsoft.com/office/drawing/2017/decorative" val="1"/>
              </a:ext>
            </a:extLst>
          </p:cNvPr>
          <p:cNvSpPr>
            <a:spLocks noGrp="1"/>
          </p:cNvSpPr>
          <p:nvPr>
            <p:ph type="title"/>
          </p:nvPr>
        </p:nvSpPr>
        <p:spPr/>
        <p:txBody>
          <a:bodyPr/>
          <a:lstStyle/>
          <a:p>
            <a:r>
              <a:rPr lang="en-US" dirty="0"/>
              <a:t>Cosmos DB Synapse Link | </a:t>
            </a:r>
            <a:r>
              <a:rPr lang="en-US" dirty="0">
                <a:solidFill>
                  <a:schemeClr val="accent2"/>
                </a:solidFill>
              </a:rPr>
              <a:t>TCO comparison</a:t>
            </a:r>
          </a:p>
        </p:txBody>
      </p:sp>
      <p:pic>
        <p:nvPicPr>
          <p:cNvPr id="11" name="Picture 16">
            <a:extLst>
              <a:ext uri="{FF2B5EF4-FFF2-40B4-BE49-F238E27FC236}">
                <a16:creationId xmlns:a16="http://schemas.microsoft.com/office/drawing/2014/main" id="{72A79E8E-6640-74ED-81CD-AFE6FD7270A5}"/>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7208" y="1873090"/>
            <a:ext cx="1021693" cy="63855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343E70A-9834-BA2F-2ACC-86F8A64480EA}"/>
              </a:ext>
              <a:ext uri="{C183D7F6-B498-43B3-948B-1728B52AA6E4}">
                <adec:decorative xmlns:adec="http://schemas.microsoft.com/office/drawing/2017/decorative" val="1"/>
              </a:ext>
            </a:extLst>
          </p:cNvPr>
          <p:cNvSpPr txBox="1"/>
          <p:nvPr/>
        </p:nvSpPr>
        <p:spPr>
          <a:xfrm>
            <a:off x="2270964" y="2551122"/>
            <a:ext cx="74850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Cosmos DB</a:t>
            </a:r>
          </a:p>
        </p:txBody>
      </p:sp>
      <p:cxnSp>
        <p:nvCxnSpPr>
          <p:cNvPr id="14" name="Straight Arrow Connector 13">
            <a:extLst>
              <a:ext uri="{FF2B5EF4-FFF2-40B4-BE49-F238E27FC236}">
                <a16:creationId xmlns:a16="http://schemas.microsoft.com/office/drawing/2014/main" id="{AE544609-4EB4-C0A1-313F-1935AD5C20D1}"/>
              </a:ext>
              <a:ext uri="{C183D7F6-B498-43B3-948B-1728B52AA6E4}">
                <adec:decorative xmlns:adec="http://schemas.microsoft.com/office/drawing/2017/decorative" val="1"/>
              </a:ext>
            </a:extLst>
          </p:cNvPr>
          <p:cNvCxnSpPr>
            <a:cxnSpLocks/>
          </p:cNvCxnSpPr>
          <p:nvPr/>
        </p:nvCxnSpPr>
        <p:spPr>
          <a:xfrm rot="5400000" flipV="1">
            <a:off x="2105059" y="2026464"/>
            <a:ext cx="0" cy="33180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BDACBEB-ED8D-410D-6C92-85CCCA77FB4A}"/>
              </a:ext>
              <a:ext uri="{C183D7F6-B498-43B3-948B-1728B52AA6E4}">
                <adec:decorative xmlns:adec="http://schemas.microsoft.com/office/drawing/2017/decorative" val="1"/>
              </a:ext>
            </a:extLst>
          </p:cNvPr>
          <p:cNvGrpSpPr/>
          <p:nvPr/>
        </p:nvGrpSpPr>
        <p:grpSpPr>
          <a:xfrm>
            <a:off x="1042331" y="1884490"/>
            <a:ext cx="908339" cy="615756"/>
            <a:chOff x="762815" y="3325559"/>
            <a:chExt cx="908339" cy="615756"/>
          </a:xfrm>
        </p:grpSpPr>
        <p:sp>
          <p:nvSpPr>
            <p:cNvPr id="20" name="Rectangle 19">
              <a:extLst>
                <a:ext uri="{FF2B5EF4-FFF2-40B4-BE49-F238E27FC236}">
                  <a16:creationId xmlns:a16="http://schemas.microsoft.com/office/drawing/2014/main" id="{68E21F74-A8E8-62B7-A44B-56D88B50C4E2}"/>
                </a:ext>
              </a:extLst>
            </p:cNvPr>
            <p:cNvSpPr/>
            <p:nvPr/>
          </p:nvSpPr>
          <p:spPr bwMode="auto">
            <a:xfrm>
              <a:off x="762815" y="3334871"/>
              <a:ext cx="908339" cy="587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9948BFA0-D096-216C-18E6-717F619A1EDE}"/>
                </a:ext>
              </a:extLst>
            </p:cNvPr>
            <p:cNvSpPr/>
            <p:nvPr/>
          </p:nvSpPr>
          <p:spPr bwMode="auto">
            <a:xfrm>
              <a:off x="762815" y="3325559"/>
              <a:ext cx="908339" cy="133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116B10-BF4C-F70D-ED7E-C13BAE6C1C1B}"/>
                </a:ext>
              </a:extLst>
            </p:cNvPr>
            <p:cNvSpPr/>
            <p:nvPr/>
          </p:nvSpPr>
          <p:spPr bwMode="auto">
            <a:xfrm>
              <a:off x="805783" y="337393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4202C6B-A8CC-AF2A-8C67-77EC542B99E3}"/>
                </a:ext>
              </a:extLst>
            </p:cNvPr>
            <p:cNvSpPr/>
            <p:nvPr/>
          </p:nvSpPr>
          <p:spPr bwMode="auto">
            <a:xfrm>
              <a:off x="889167" y="337393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FDB5B0DE-D98E-347D-507F-B0889D051579}"/>
                </a:ext>
              </a:extLst>
            </p:cNvPr>
            <p:cNvSpPr/>
            <p:nvPr/>
          </p:nvSpPr>
          <p:spPr bwMode="auto">
            <a:xfrm>
              <a:off x="975187" y="337393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descr="Gears outline">
              <a:extLst>
                <a:ext uri="{FF2B5EF4-FFF2-40B4-BE49-F238E27FC236}">
                  <a16:creationId xmlns:a16="http://schemas.microsoft.com/office/drawing/2014/main" id="{FC72C8AA-4485-0493-CAC1-68473C9D3F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9397">
              <a:off x="915707" y="3440138"/>
              <a:ext cx="501177" cy="501177"/>
            </a:xfrm>
            <a:prstGeom prst="rect">
              <a:avLst/>
            </a:prstGeom>
          </p:spPr>
        </p:pic>
      </p:grpSp>
      <p:sp>
        <p:nvSpPr>
          <p:cNvPr id="19" name="TextBox 18">
            <a:extLst>
              <a:ext uri="{FF2B5EF4-FFF2-40B4-BE49-F238E27FC236}">
                <a16:creationId xmlns:a16="http://schemas.microsoft.com/office/drawing/2014/main" id="{1742A147-488D-2540-09E5-CDCEC04BA3CF}"/>
              </a:ext>
              <a:ext uri="{C183D7F6-B498-43B3-948B-1728B52AA6E4}">
                <adec:decorative xmlns:adec="http://schemas.microsoft.com/office/drawing/2017/decorative" val="1"/>
              </a:ext>
            </a:extLst>
          </p:cNvPr>
          <p:cNvSpPr txBox="1"/>
          <p:nvPr/>
        </p:nvSpPr>
        <p:spPr>
          <a:xfrm>
            <a:off x="1122245" y="2551122"/>
            <a:ext cx="74850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 Applications</a:t>
            </a:r>
          </a:p>
        </p:txBody>
      </p:sp>
      <p:grpSp>
        <p:nvGrpSpPr>
          <p:cNvPr id="32" name="Synaptic conection">
            <a:extLst>
              <a:ext uri="{FF2B5EF4-FFF2-40B4-BE49-F238E27FC236}">
                <a16:creationId xmlns:a16="http://schemas.microsoft.com/office/drawing/2014/main" id="{02592D9E-A15E-9D30-12A4-8944CD4660F1}"/>
              </a:ext>
              <a:ext uri="{C183D7F6-B498-43B3-948B-1728B52AA6E4}">
                <adec:decorative xmlns:adec="http://schemas.microsoft.com/office/drawing/2017/decorative" val="1"/>
              </a:ext>
            </a:extLst>
          </p:cNvPr>
          <p:cNvGrpSpPr>
            <a:grpSpLocks noChangeAspect="1"/>
          </p:cNvGrpSpPr>
          <p:nvPr/>
        </p:nvGrpSpPr>
        <p:grpSpPr bwMode="auto">
          <a:xfrm>
            <a:off x="3250592" y="1932495"/>
            <a:ext cx="834894" cy="519747"/>
            <a:chOff x="2073" y="3500"/>
            <a:chExt cx="1083" cy="720"/>
          </a:xfrm>
        </p:grpSpPr>
        <p:sp>
          <p:nvSpPr>
            <p:cNvPr id="33" name="Freeform 6">
              <a:extLst>
                <a:ext uri="{FF2B5EF4-FFF2-40B4-BE49-F238E27FC236}">
                  <a16:creationId xmlns:a16="http://schemas.microsoft.com/office/drawing/2014/main" id="{1C58191B-B022-CD31-6979-0112EE6405B6}"/>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8">
              <a:extLst>
                <a:ext uri="{FF2B5EF4-FFF2-40B4-BE49-F238E27FC236}">
                  <a16:creationId xmlns:a16="http://schemas.microsoft.com/office/drawing/2014/main" id="{03ABC2F6-E05A-3970-B83B-9555284D27B0}"/>
                </a:ext>
              </a:extLst>
            </p:cNvPr>
            <p:cNvSpPr>
              <a:spLocks noChangeShapeType="1"/>
            </p:cNvSpPr>
            <p:nvPr/>
          </p:nvSpPr>
          <p:spPr bwMode="auto">
            <a:xfrm>
              <a:off x="2523" y="3860"/>
              <a:ext cx="633"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8">
              <a:extLst>
                <a:ext uri="{FF2B5EF4-FFF2-40B4-BE49-F238E27FC236}">
                  <a16:creationId xmlns:a16="http://schemas.microsoft.com/office/drawing/2014/main" id="{2277F95A-E510-4032-F82B-C55E0F4CE99A}"/>
                </a:ext>
              </a:extLst>
            </p:cNvPr>
            <p:cNvSpPr>
              <a:spLocks noChangeShapeType="1"/>
            </p:cNvSpPr>
            <p:nvPr/>
          </p:nvSpPr>
          <p:spPr bwMode="auto">
            <a:xfrm>
              <a:off x="2073" y="3860"/>
              <a:ext cx="354"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5">
              <a:extLst>
                <a:ext uri="{FF2B5EF4-FFF2-40B4-BE49-F238E27FC236}">
                  <a16:creationId xmlns:a16="http://schemas.microsoft.com/office/drawing/2014/main" id="{DBD779CA-2D03-2F09-C7B3-E70DC4E8CC31}"/>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8" name="Graphic 37">
            <a:extLst>
              <a:ext uri="{FF2B5EF4-FFF2-40B4-BE49-F238E27FC236}">
                <a16:creationId xmlns:a16="http://schemas.microsoft.com/office/drawing/2014/main" id="{E32B9326-66FF-E696-0D53-FA19F932D02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4855" y="1844673"/>
            <a:ext cx="604842" cy="695390"/>
          </a:xfrm>
          <a:prstGeom prst="rect">
            <a:avLst/>
          </a:prstGeom>
        </p:spPr>
      </p:pic>
      <p:sp>
        <p:nvSpPr>
          <p:cNvPr id="39" name="TextBox 38">
            <a:extLst>
              <a:ext uri="{FF2B5EF4-FFF2-40B4-BE49-F238E27FC236}">
                <a16:creationId xmlns:a16="http://schemas.microsoft.com/office/drawing/2014/main" id="{1A9EFE35-A378-09F8-AD45-FA7EEC8EEA0C}"/>
              </a:ext>
              <a:ext uri="{C183D7F6-B498-43B3-948B-1728B52AA6E4}">
                <adec:decorative xmlns:adec="http://schemas.microsoft.com/office/drawing/2017/decorative" val="1"/>
              </a:ext>
            </a:extLst>
          </p:cNvPr>
          <p:cNvSpPr txBox="1"/>
          <p:nvPr/>
        </p:nvSpPr>
        <p:spPr>
          <a:xfrm>
            <a:off x="3254395" y="2551122"/>
            <a:ext cx="74850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Synapse Link</a:t>
            </a:r>
          </a:p>
        </p:txBody>
      </p:sp>
      <p:sp>
        <p:nvSpPr>
          <p:cNvPr id="40" name="TextBox 39">
            <a:extLst>
              <a:ext uri="{FF2B5EF4-FFF2-40B4-BE49-F238E27FC236}">
                <a16:creationId xmlns:a16="http://schemas.microsoft.com/office/drawing/2014/main" id="{2589389C-A779-7896-A79A-C3AE18407797}"/>
              </a:ext>
              <a:ext uri="{C183D7F6-B498-43B3-948B-1728B52AA6E4}">
                <adec:decorative xmlns:adec="http://schemas.microsoft.com/office/drawing/2017/decorative" val="1"/>
              </a:ext>
            </a:extLst>
          </p:cNvPr>
          <p:cNvSpPr txBox="1"/>
          <p:nvPr/>
        </p:nvSpPr>
        <p:spPr>
          <a:xfrm>
            <a:off x="4192919" y="2551122"/>
            <a:ext cx="87718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Synapse Analytics</a:t>
            </a:r>
          </a:p>
        </p:txBody>
      </p:sp>
      <p:pic>
        <p:nvPicPr>
          <p:cNvPr id="1030" name="Picture 6">
            <a:extLst>
              <a:ext uri="{FF2B5EF4-FFF2-40B4-BE49-F238E27FC236}">
                <a16:creationId xmlns:a16="http://schemas.microsoft.com/office/drawing/2014/main" id="{E90C35A2-88C9-3226-18DF-022B1173035F}"/>
              </a:ext>
              <a:ext uri="{C183D7F6-B498-43B3-948B-1728B52AA6E4}">
                <adec:decorative xmlns:adec="http://schemas.microsoft.com/office/drawing/2017/decorative" val="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329" t="58" r="59064" b="3383"/>
          <a:stretch/>
        </p:blipFill>
        <p:spPr bwMode="auto">
          <a:xfrm>
            <a:off x="10969945" y="1956309"/>
            <a:ext cx="401198" cy="4721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96773825-8534-B9A9-C1C0-8454F708E4D2}"/>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5154" y="2039454"/>
            <a:ext cx="588129" cy="3058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DED989F4-7E64-570D-A201-09BDB2032E38}"/>
              </a:ext>
              <a:ext uri="{C183D7F6-B498-43B3-948B-1728B52AA6E4}">
                <adec:decorative xmlns:adec="http://schemas.microsoft.com/office/drawing/2017/decorative" val="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329" t="58" r="59064" b="3383"/>
          <a:stretch/>
        </p:blipFill>
        <p:spPr bwMode="auto">
          <a:xfrm>
            <a:off x="9086654" y="1956309"/>
            <a:ext cx="401198" cy="472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a:extLst>
              <a:ext uri="{FF2B5EF4-FFF2-40B4-BE49-F238E27FC236}">
                <a16:creationId xmlns:a16="http://schemas.microsoft.com/office/drawing/2014/main" id="{B9CDAB01-E67B-B95F-E200-8F473FF3544D}"/>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1860" y="1873090"/>
            <a:ext cx="1021693" cy="638557"/>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091AF1AF-A435-4627-A477-72A145284E4A}"/>
              </a:ext>
              <a:ext uri="{C183D7F6-B498-43B3-948B-1728B52AA6E4}">
                <adec:decorative xmlns:adec="http://schemas.microsoft.com/office/drawing/2017/decorative" val="1"/>
              </a:ext>
            </a:extLst>
          </p:cNvPr>
          <p:cNvGrpSpPr/>
          <p:nvPr/>
        </p:nvGrpSpPr>
        <p:grpSpPr>
          <a:xfrm>
            <a:off x="5760251" y="1884490"/>
            <a:ext cx="908339" cy="615756"/>
            <a:chOff x="762815" y="3325559"/>
            <a:chExt cx="908339" cy="615756"/>
          </a:xfrm>
        </p:grpSpPr>
        <p:sp>
          <p:nvSpPr>
            <p:cNvPr id="47" name="Rectangle 46">
              <a:extLst>
                <a:ext uri="{FF2B5EF4-FFF2-40B4-BE49-F238E27FC236}">
                  <a16:creationId xmlns:a16="http://schemas.microsoft.com/office/drawing/2014/main" id="{7AF3FC26-92FC-CA0B-D786-DA9B4E18FFBC}"/>
                </a:ext>
              </a:extLst>
            </p:cNvPr>
            <p:cNvSpPr/>
            <p:nvPr/>
          </p:nvSpPr>
          <p:spPr bwMode="auto">
            <a:xfrm>
              <a:off x="762815" y="3334871"/>
              <a:ext cx="908339" cy="587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8E47B071-5789-3BFC-CAE3-F4CA04708FBD}"/>
                </a:ext>
              </a:extLst>
            </p:cNvPr>
            <p:cNvSpPr/>
            <p:nvPr/>
          </p:nvSpPr>
          <p:spPr bwMode="auto">
            <a:xfrm>
              <a:off x="762815" y="3325559"/>
              <a:ext cx="908339" cy="133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E39F15C4-CFD0-EE27-D19E-F84957AE861D}"/>
                </a:ext>
              </a:extLst>
            </p:cNvPr>
            <p:cNvSpPr/>
            <p:nvPr/>
          </p:nvSpPr>
          <p:spPr bwMode="auto">
            <a:xfrm>
              <a:off x="805783" y="337393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95A7BDB4-7DA7-E4D4-B8B7-A65070E7A1BB}"/>
                </a:ext>
              </a:extLst>
            </p:cNvPr>
            <p:cNvSpPr/>
            <p:nvPr/>
          </p:nvSpPr>
          <p:spPr bwMode="auto">
            <a:xfrm>
              <a:off x="889167" y="337393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1D9A57B-CED4-961D-7B92-EAB84069D8AC}"/>
                </a:ext>
              </a:extLst>
            </p:cNvPr>
            <p:cNvSpPr/>
            <p:nvPr/>
          </p:nvSpPr>
          <p:spPr bwMode="auto">
            <a:xfrm>
              <a:off x="975187" y="337393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Graphic 54" descr="Gears outline">
              <a:extLst>
                <a:ext uri="{FF2B5EF4-FFF2-40B4-BE49-F238E27FC236}">
                  <a16:creationId xmlns:a16="http://schemas.microsoft.com/office/drawing/2014/main" id="{7619A04F-7A1E-F151-D6B1-5E209211A3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9397">
              <a:off x="915707" y="3440138"/>
              <a:ext cx="501177" cy="501177"/>
            </a:xfrm>
            <a:prstGeom prst="rect">
              <a:avLst/>
            </a:prstGeom>
          </p:spPr>
        </p:pic>
      </p:grpSp>
      <p:sp>
        <p:nvSpPr>
          <p:cNvPr id="56" name="TextBox 55">
            <a:extLst>
              <a:ext uri="{FF2B5EF4-FFF2-40B4-BE49-F238E27FC236}">
                <a16:creationId xmlns:a16="http://schemas.microsoft.com/office/drawing/2014/main" id="{D267078A-D9AA-2EC1-4FA4-1491C052E8B9}"/>
              </a:ext>
              <a:ext uri="{C183D7F6-B498-43B3-948B-1728B52AA6E4}">
                <adec:decorative xmlns:adec="http://schemas.microsoft.com/office/drawing/2017/decorative" val="1"/>
              </a:ext>
            </a:extLst>
          </p:cNvPr>
          <p:cNvSpPr txBox="1"/>
          <p:nvPr/>
        </p:nvSpPr>
        <p:spPr>
          <a:xfrm>
            <a:off x="5886603" y="2551122"/>
            <a:ext cx="74850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 Applications</a:t>
            </a:r>
          </a:p>
        </p:txBody>
      </p:sp>
      <p:sp>
        <p:nvSpPr>
          <p:cNvPr id="59" name="TextBox 58">
            <a:extLst>
              <a:ext uri="{FF2B5EF4-FFF2-40B4-BE49-F238E27FC236}">
                <a16:creationId xmlns:a16="http://schemas.microsoft.com/office/drawing/2014/main" id="{28C3863F-00D5-F1E3-79F9-BF33C21F5EA2}"/>
              </a:ext>
              <a:ext uri="{C183D7F6-B498-43B3-948B-1728B52AA6E4}">
                <adec:decorative xmlns:adec="http://schemas.microsoft.com/office/drawing/2017/decorative" val="1"/>
              </a:ext>
            </a:extLst>
          </p:cNvPr>
          <p:cNvSpPr txBox="1"/>
          <p:nvPr/>
        </p:nvSpPr>
        <p:spPr>
          <a:xfrm>
            <a:off x="6940646" y="2551122"/>
            <a:ext cx="74850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Cosmos DB</a:t>
            </a:r>
          </a:p>
        </p:txBody>
      </p:sp>
      <p:sp>
        <p:nvSpPr>
          <p:cNvPr id="61" name="TextBox 60">
            <a:extLst>
              <a:ext uri="{FF2B5EF4-FFF2-40B4-BE49-F238E27FC236}">
                <a16:creationId xmlns:a16="http://schemas.microsoft.com/office/drawing/2014/main" id="{69339A13-3E27-0817-EEDB-896003A7EBAD}"/>
              </a:ext>
              <a:ext uri="{C183D7F6-B498-43B3-948B-1728B52AA6E4}">
                <adec:decorative xmlns:adec="http://schemas.microsoft.com/office/drawing/2017/decorative" val="1"/>
              </a:ext>
            </a:extLst>
          </p:cNvPr>
          <p:cNvSpPr txBox="1"/>
          <p:nvPr/>
        </p:nvSpPr>
        <p:spPr>
          <a:xfrm>
            <a:off x="8912999" y="2551122"/>
            <a:ext cx="74850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Raw data</a:t>
            </a:r>
            <a:b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(Bronze)</a:t>
            </a:r>
          </a:p>
        </p:txBody>
      </p:sp>
      <p:sp>
        <p:nvSpPr>
          <p:cNvPr id="62" name="TextBox 61">
            <a:extLst>
              <a:ext uri="{FF2B5EF4-FFF2-40B4-BE49-F238E27FC236}">
                <a16:creationId xmlns:a16="http://schemas.microsoft.com/office/drawing/2014/main" id="{DE62A7B3-4593-FC2D-3FC2-D3E868E13B99}"/>
              </a:ext>
              <a:ext uri="{C183D7F6-B498-43B3-948B-1728B52AA6E4}">
                <adec:decorative xmlns:adec="http://schemas.microsoft.com/office/drawing/2017/decorative" val="1"/>
              </a:ext>
            </a:extLst>
          </p:cNvPr>
          <p:cNvSpPr txBox="1"/>
          <p:nvPr/>
        </p:nvSpPr>
        <p:spPr>
          <a:xfrm>
            <a:off x="10758112" y="2551122"/>
            <a:ext cx="82486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Deduped data</a:t>
            </a:r>
            <a:b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(Silver)</a:t>
            </a:r>
          </a:p>
        </p:txBody>
      </p:sp>
      <p:cxnSp>
        <p:nvCxnSpPr>
          <p:cNvPr id="63" name="Straight Arrow Connector 62">
            <a:extLst>
              <a:ext uri="{FF2B5EF4-FFF2-40B4-BE49-F238E27FC236}">
                <a16:creationId xmlns:a16="http://schemas.microsoft.com/office/drawing/2014/main" id="{3C3B5E1D-837C-51F7-963A-16573EDF257E}"/>
              </a:ext>
              <a:ext uri="{C183D7F6-B498-43B3-948B-1728B52AA6E4}">
                <adec:decorative xmlns:adec="http://schemas.microsoft.com/office/drawing/2017/decorative" val="1"/>
              </a:ext>
            </a:extLst>
          </p:cNvPr>
          <p:cNvCxnSpPr>
            <a:cxnSpLocks/>
          </p:cNvCxnSpPr>
          <p:nvPr/>
        </p:nvCxnSpPr>
        <p:spPr>
          <a:xfrm rot="5400000" flipV="1">
            <a:off x="6834495" y="2026464"/>
            <a:ext cx="0" cy="33180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C1431B-1C9C-DBBA-C2E4-FF7DE836288C}"/>
              </a:ext>
              <a:ext uri="{C183D7F6-B498-43B3-948B-1728B52AA6E4}">
                <adec:decorative xmlns:adec="http://schemas.microsoft.com/office/drawing/2017/decorative" val="1"/>
              </a:ext>
            </a:extLst>
          </p:cNvPr>
          <p:cNvCxnSpPr>
            <a:cxnSpLocks/>
          </p:cNvCxnSpPr>
          <p:nvPr/>
        </p:nvCxnSpPr>
        <p:spPr>
          <a:xfrm rot="5400000" flipV="1">
            <a:off x="7871071" y="2026464"/>
            <a:ext cx="0" cy="33180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B9C1D46E-17BF-0C5F-AC52-E345A98A9D98}"/>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21223" y="2039454"/>
            <a:ext cx="588129" cy="305828"/>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Arrow Connector 65">
            <a:extLst>
              <a:ext uri="{FF2B5EF4-FFF2-40B4-BE49-F238E27FC236}">
                <a16:creationId xmlns:a16="http://schemas.microsoft.com/office/drawing/2014/main" id="{2913E0C1-D1AE-12AC-88E6-0905C7581F06}"/>
              </a:ext>
              <a:ext uri="{C183D7F6-B498-43B3-948B-1728B52AA6E4}">
                <adec:decorative xmlns:adec="http://schemas.microsoft.com/office/drawing/2017/decorative" val="1"/>
              </a:ext>
            </a:extLst>
          </p:cNvPr>
          <p:cNvCxnSpPr>
            <a:cxnSpLocks/>
          </p:cNvCxnSpPr>
          <p:nvPr/>
        </p:nvCxnSpPr>
        <p:spPr>
          <a:xfrm rot="5400000" flipV="1">
            <a:off x="8849455" y="2026464"/>
            <a:ext cx="0" cy="33180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aphicFrame>
        <p:nvGraphicFramePr>
          <p:cNvPr id="22" name="Table 21">
            <a:extLst>
              <a:ext uri="{FF2B5EF4-FFF2-40B4-BE49-F238E27FC236}">
                <a16:creationId xmlns:a16="http://schemas.microsoft.com/office/drawing/2014/main" id="{46361669-831E-40E1-B385-B1395E233C70}"/>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265730137"/>
              </p:ext>
            </p:extLst>
          </p:nvPr>
        </p:nvGraphicFramePr>
        <p:xfrm>
          <a:off x="9453880" y="183884"/>
          <a:ext cx="2444433" cy="765348"/>
        </p:xfrm>
        <a:graphic>
          <a:graphicData uri="http://schemas.openxmlformats.org/drawingml/2006/table">
            <a:tbl>
              <a:tblPr firstRow="1"/>
              <a:tblGrid>
                <a:gridCol w="1786316">
                  <a:extLst>
                    <a:ext uri="{9D8B030D-6E8A-4147-A177-3AD203B41FA5}">
                      <a16:colId xmlns:a16="http://schemas.microsoft.com/office/drawing/2014/main" val="3447600194"/>
                    </a:ext>
                  </a:extLst>
                </a:gridCol>
                <a:gridCol w="658117">
                  <a:extLst>
                    <a:ext uri="{9D8B030D-6E8A-4147-A177-3AD203B41FA5}">
                      <a16:colId xmlns:a16="http://schemas.microsoft.com/office/drawing/2014/main" val="1920331949"/>
                    </a:ext>
                  </a:extLst>
                </a:gridCol>
              </a:tblGrid>
              <a:tr h="191337">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700" b="0" i="0" u="none" strike="noStrike" dirty="0">
                          <a:solidFill>
                            <a:schemeClr val="tx1"/>
                          </a:solidFill>
                          <a:effectLst/>
                          <a:latin typeface="Segoe UI" panose="020B0502040204020203" pitchFamily="34" charset="0"/>
                          <a:cs typeface="Segoe UI" panose="020B0502040204020203" pitchFamily="34" charset="0"/>
                        </a:rPr>
                        <a:t>Cosmos DB Transactional Storage size (GB)</a:t>
                      </a:r>
                    </a:p>
                  </a:txBody>
                  <a:tcPr marL="45720" marR="45720" marT="4752" marB="34207"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20000"/>
                      </a:schemeClr>
                    </a:solidFill>
                  </a:tcPr>
                </a:tc>
                <a:tc>
                  <a:txBody>
                    <a:bodyPr/>
                    <a:lstStyle/>
                    <a:p>
                      <a:pPr algn="r" fontAlgn="b"/>
                      <a:r>
                        <a:rPr lang="en-US" sz="700" b="0" i="0" u="none" strike="noStrike" dirty="0">
                          <a:solidFill>
                            <a:schemeClr val="tx1"/>
                          </a:solidFill>
                          <a:effectLst/>
                          <a:latin typeface="Segoe UI" panose="020B0502040204020203" pitchFamily="34" charset="0"/>
                          <a:cs typeface="Segoe UI" panose="020B0502040204020203" pitchFamily="34" charset="0"/>
                        </a:rPr>
                        <a:t>1935</a:t>
                      </a:r>
                    </a:p>
                  </a:txBody>
                  <a:tcPr marL="45720" marR="45720" marT="4752" marB="34207"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3854027712"/>
                  </a:ext>
                </a:extLst>
              </a:tr>
              <a:tr h="191337">
                <a:tc>
                  <a:txBody>
                    <a:bodyPr/>
                    <a:lstStyle/>
                    <a:p>
                      <a:pPr algn="l" fontAlgn="b"/>
                      <a:r>
                        <a:rPr lang="en-US" sz="700" b="0" i="0" u="none" strike="noStrike" dirty="0">
                          <a:solidFill>
                            <a:schemeClr val="tx1"/>
                          </a:solidFill>
                          <a:effectLst/>
                          <a:latin typeface="Segoe UI" panose="020B0502040204020203" pitchFamily="34" charset="0"/>
                          <a:cs typeface="Segoe UI" panose="020B0502040204020203" pitchFamily="34" charset="0"/>
                        </a:rPr>
                        <a:t>Total number of Docs</a:t>
                      </a:r>
                    </a:p>
                  </a:txBody>
                  <a:tcPr marL="45720" marR="45720" marT="4752" marB="34207"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20000"/>
                      </a:schemeClr>
                    </a:solidFill>
                  </a:tcPr>
                </a:tc>
                <a:tc>
                  <a:txBody>
                    <a:bodyPr/>
                    <a:lstStyle/>
                    <a:p>
                      <a:pPr algn="r" fontAlgn="b"/>
                      <a:r>
                        <a:rPr lang="en-US" sz="700" b="0" i="0" u="none" strike="noStrike" dirty="0">
                          <a:solidFill>
                            <a:schemeClr val="tx1"/>
                          </a:solidFill>
                          <a:effectLst/>
                          <a:latin typeface="Segoe UI" panose="020B0502040204020203" pitchFamily="34" charset="0"/>
                          <a:cs typeface="Segoe UI" panose="020B0502040204020203" pitchFamily="34" charset="0"/>
                        </a:rPr>
                        <a:t>335,811,130</a:t>
                      </a:r>
                    </a:p>
                  </a:txBody>
                  <a:tcPr marL="45720" marR="45720" marT="4752" marB="34207"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4017473400"/>
                  </a:ext>
                </a:extLst>
              </a:tr>
              <a:tr h="191337">
                <a:tc>
                  <a:txBody>
                    <a:bodyPr/>
                    <a:lstStyle/>
                    <a:p>
                      <a:pPr algn="l" fontAlgn="b"/>
                      <a:r>
                        <a:rPr lang="pt-BR" sz="700" b="0" i="0" u="none" strike="noStrike" dirty="0">
                          <a:solidFill>
                            <a:schemeClr val="tx1"/>
                          </a:solidFill>
                          <a:effectLst/>
                          <a:latin typeface="Segoe UI" panose="020B0502040204020203" pitchFamily="34" charset="0"/>
                          <a:cs typeface="Segoe UI" panose="020B0502040204020203" pitchFamily="34" charset="0"/>
                        </a:rPr>
                        <a:t>Cosmos DB Max Autoscale RU/s</a:t>
                      </a:r>
                    </a:p>
                  </a:txBody>
                  <a:tcPr marL="45720" marR="45720" marT="4752" marB="34207"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20000"/>
                      </a:schemeClr>
                    </a:solidFill>
                  </a:tcPr>
                </a:tc>
                <a:tc>
                  <a:txBody>
                    <a:bodyPr/>
                    <a:lstStyle/>
                    <a:p>
                      <a:pPr algn="r" fontAlgn="b"/>
                      <a:r>
                        <a:rPr lang="en-US" sz="700" b="0" i="0" u="none" strike="noStrike" dirty="0">
                          <a:solidFill>
                            <a:schemeClr val="tx1"/>
                          </a:solidFill>
                          <a:effectLst/>
                          <a:latin typeface="Segoe UI" panose="020B0502040204020203" pitchFamily="34" charset="0"/>
                          <a:cs typeface="Segoe UI" panose="020B0502040204020203" pitchFamily="34" charset="0"/>
                        </a:rPr>
                        <a:t>1M</a:t>
                      </a:r>
                    </a:p>
                  </a:txBody>
                  <a:tcPr marL="45720" marR="45720" marT="4752" marB="34207"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3725665030"/>
                  </a:ext>
                </a:extLst>
              </a:tr>
              <a:tr h="191337">
                <a:tc>
                  <a:txBody>
                    <a:bodyPr/>
                    <a:lstStyle/>
                    <a:p>
                      <a:pPr algn="l" fontAlgn="b"/>
                      <a:r>
                        <a:rPr lang="en-US" sz="700" b="0" i="0" u="none" strike="noStrike" dirty="0">
                          <a:solidFill>
                            <a:schemeClr val="tx1"/>
                          </a:solidFill>
                          <a:effectLst/>
                          <a:latin typeface="Segoe UI" panose="020B0502040204020203" pitchFamily="34" charset="0"/>
                          <a:cs typeface="Segoe UI" panose="020B0502040204020203" pitchFamily="34" charset="0"/>
                        </a:rPr>
                        <a:t>Ingestion duration (Hours)</a:t>
                      </a:r>
                    </a:p>
                  </a:txBody>
                  <a:tcPr marL="45720" marR="45720" marT="4752" marB="34207"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alpha val="20000"/>
                      </a:schemeClr>
                    </a:solidFill>
                  </a:tcPr>
                </a:tc>
                <a:tc>
                  <a:txBody>
                    <a:bodyPr/>
                    <a:lstStyle/>
                    <a:p>
                      <a:pPr algn="r" fontAlgn="b"/>
                      <a:r>
                        <a:rPr lang="en-US" sz="700" b="0" i="0" u="none" strike="noStrike" dirty="0">
                          <a:solidFill>
                            <a:schemeClr val="tx1"/>
                          </a:solidFill>
                          <a:effectLst/>
                          <a:latin typeface="Segoe UI" panose="020B0502040204020203" pitchFamily="34" charset="0"/>
                          <a:cs typeface="Segoe UI" panose="020B0502040204020203" pitchFamily="34" charset="0"/>
                        </a:rPr>
                        <a:t>10</a:t>
                      </a:r>
                    </a:p>
                  </a:txBody>
                  <a:tcPr marL="45720" marR="45720" marT="4752" marB="34207"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967580433"/>
                  </a:ext>
                </a:extLst>
              </a:tr>
            </a:tbl>
          </a:graphicData>
        </a:graphic>
      </p:graphicFrame>
      <p:cxnSp>
        <p:nvCxnSpPr>
          <p:cNvPr id="67" name="Straight Arrow Connector 66">
            <a:extLst>
              <a:ext uri="{FF2B5EF4-FFF2-40B4-BE49-F238E27FC236}">
                <a16:creationId xmlns:a16="http://schemas.microsoft.com/office/drawing/2014/main" id="{7AD93B4D-56F3-6597-5F21-BC767C092270}"/>
              </a:ext>
              <a:ext uri="{C183D7F6-B498-43B3-948B-1728B52AA6E4}">
                <adec:decorative xmlns:adec="http://schemas.microsoft.com/office/drawing/2017/decorative" val="1"/>
              </a:ext>
            </a:extLst>
          </p:cNvPr>
          <p:cNvCxnSpPr>
            <a:cxnSpLocks/>
          </p:cNvCxnSpPr>
          <p:nvPr/>
        </p:nvCxnSpPr>
        <p:spPr>
          <a:xfrm rot="5400000" flipV="1">
            <a:off x="10724408" y="2026465"/>
            <a:ext cx="0" cy="33180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BA0E0E7-15AF-421B-7F64-EC69781A061D}"/>
              </a:ext>
              <a:ext uri="{C183D7F6-B498-43B3-948B-1728B52AA6E4}">
                <adec:decorative xmlns:adec="http://schemas.microsoft.com/office/drawing/2017/decorative" val="1"/>
              </a:ext>
            </a:extLst>
          </p:cNvPr>
          <p:cNvCxnSpPr>
            <a:cxnSpLocks/>
          </p:cNvCxnSpPr>
          <p:nvPr/>
        </p:nvCxnSpPr>
        <p:spPr>
          <a:xfrm rot="5400000" flipV="1">
            <a:off x="9706167" y="2026465"/>
            <a:ext cx="0" cy="33180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0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588263" y="1443987"/>
            <a:ext cx="8711733" cy="1754326"/>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hlinkClick r:id="rId2"/>
              </a:rPr>
              <a:t>https://azure.microsoft.com/pricing/details/cosmos-db/</a:t>
            </a:r>
            <a:r>
              <a:rPr lang="en-US" dirty="0">
                <a:latin typeface="Segoe UI" panose="020B0502040204020203" pitchFamily="34" charset="0"/>
                <a:cs typeface="Segoe UI" panose="020B0502040204020203" pitchFamily="34" charset="0"/>
              </a:rPr>
              <a: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hlinkClick r:id="rId3"/>
              </a:rPr>
              <a:t>https://azure.microsoft.com/pricing/details/synapse-analytics/</a:t>
            </a:r>
            <a:r>
              <a:rPr lang="en-US" dirty="0">
                <a:latin typeface="Segoe UI" panose="020B0502040204020203" pitchFamily="34" charset="0"/>
                <a:cs typeface="Segoe UI" panose="020B0502040204020203" pitchFamily="34" charset="0"/>
              </a:rPr>
              <a: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hlinkClick r:id="rId4"/>
              </a:rPr>
              <a:t>https://cosmos.azure.com/capacitycalculator/</a:t>
            </a: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C890745-89BF-5CCA-CBA2-5058A771A0DE}"/>
              </a:ext>
              <a:ext uri="{C183D7F6-B498-43B3-948B-1728B52AA6E4}">
                <adec:decorative xmlns:adec="http://schemas.microsoft.com/office/drawing/2017/decorative" val="1"/>
              </a:ext>
            </a:extLst>
          </p:cNvPr>
          <p:cNvSpPr>
            <a:spLocks noGrp="1"/>
          </p:cNvSpPr>
          <p:nvPr>
            <p:ph type="title"/>
          </p:nvPr>
        </p:nvSpPr>
        <p:spPr/>
        <p:txBody>
          <a:bodyPr/>
          <a:lstStyle/>
          <a:p>
            <a:r>
              <a:rPr lang="en-US" dirty="0"/>
              <a:t>Pricing</a:t>
            </a:r>
          </a:p>
        </p:txBody>
      </p:sp>
      <p:pic>
        <p:nvPicPr>
          <p:cNvPr id="8" name="Picture 16">
            <a:extLst>
              <a:ext uri="{FF2B5EF4-FFF2-40B4-BE49-F238E27FC236}">
                <a16:creationId xmlns:a16="http://schemas.microsoft.com/office/drawing/2014/main" id="{41C4ECAE-E6BC-ECC5-47A6-F8A68932570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02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082146A4-9B58-4699-90ED-3EF84B99336D}"/>
              </a:ext>
              <a:ext uri="{C183D7F6-B498-43B3-948B-1728B52AA6E4}">
                <adec:decorative xmlns:adec="http://schemas.microsoft.com/office/drawing/2017/decorative" val="1"/>
              </a:ext>
            </a:extLst>
          </p:cNvPr>
          <p:cNvSpPr txBox="1"/>
          <p:nvPr/>
        </p:nvSpPr>
        <p:spPr>
          <a:xfrm>
            <a:off x="589064" y="1441552"/>
            <a:ext cx="9791699" cy="3892270"/>
          </a:xfrm>
          <a:prstGeom prst="rect">
            <a:avLst/>
          </a:prstGeom>
          <a:noFill/>
        </p:spPr>
        <p:txBody>
          <a:bodyPr wrap="square" lIns="0" tIns="0" rIns="0" bIns="0">
            <a:noAutofit/>
          </a:bodyPr>
          <a:lstStyle/>
          <a:p>
            <a:pPr marL="285750" indent="-285750">
              <a:buClr>
                <a:schemeClr val="accent1"/>
              </a:buClr>
              <a:buSzPct val="80000"/>
              <a:buFont typeface="Arial" panose="020B0604020202020204" pitchFamily="34" charset="0"/>
              <a:buChar char="•"/>
            </a:pPr>
            <a:r>
              <a:rPr lang="en-US" dirty="0">
                <a:latin typeface="Segoe UI" panose="020B0502040204020203" pitchFamily="34" charset="0"/>
                <a:ea typeface="+mn-lt"/>
                <a:cs typeface="Segoe UI" panose="020B0502040204020203" pitchFamily="34" charset="0"/>
              </a:rPr>
              <a:t>Data available for analytics in ~2 mins at no RUs cost, with no </a:t>
            </a:r>
            <a:r>
              <a:rPr lang="en-US" dirty="0">
                <a:latin typeface="Segoe UI" panose="020B0502040204020203" pitchFamily="34" charset="0"/>
                <a:cs typeface="Segoe UI" panose="020B0502040204020203" pitchFamily="34" charset="0"/>
              </a:rPr>
              <a:t>storage and ETL management</a:t>
            </a:r>
          </a:p>
          <a:p>
            <a:pPr marL="285750" indent="-285750">
              <a:buClr>
                <a:schemeClr val="accent1"/>
              </a:buClr>
              <a:buSzPct val="80000"/>
              <a:buFont typeface="Arial" panose="020B0604020202020204" pitchFamily="34" charset="0"/>
              <a:buChar char="•"/>
            </a:pPr>
            <a:endParaRPr lang="en-US" dirty="0">
              <a:latin typeface="Segoe UI" panose="020B0502040204020203" pitchFamily="34" charset="0"/>
              <a:ea typeface="+mn-lt"/>
              <a:cs typeface="Segoe UI" panose="020B0502040204020203" pitchFamily="34" charset="0"/>
            </a:endParaRPr>
          </a:p>
          <a:p>
            <a:pPr marL="285750" indent="-285750">
              <a:buClr>
                <a:schemeClr val="accent1"/>
              </a:buClr>
              <a:buSzPct val="80000"/>
              <a:buFont typeface="Arial" panose="020B0604020202020204" pitchFamily="34" charset="0"/>
              <a:buChar char="•"/>
            </a:pPr>
            <a:r>
              <a:rPr lang="en-US" dirty="0">
                <a:latin typeface="Segoe UI" panose="020B0502040204020203" pitchFamily="34" charset="0"/>
                <a:ea typeface="+mn-lt"/>
                <a:cs typeface="Segoe UI" panose="020B0502040204020203" pitchFamily="34" charset="0"/>
              </a:rPr>
              <a:t>Cost reduction with RUs, queries happen on Synapse Analytics reading from analytical store</a:t>
            </a:r>
          </a:p>
          <a:p>
            <a:pPr marL="285750" indent="-28575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Cost reduction with data tiering</a:t>
            </a:r>
          </a:p>
          <a:p>
            <a:pPr marL="742933" lvl="1" indent="-28575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Affordable and </a:t>
            </a:r>
            <a:r>
              <a:rPr lang="en-US" dirty="0" err="1">
                <a:latin typeface="Segoe UI" panose="020B0502040204020203" pitchFamily="34" charset="0"/>
                <a:cs typeface="Segoe UI" panose="020B0502040204020203" pitchFamily="34" charset="0"/>
              </a:rPr>
              <a:t>queryable</a:t>
            </a:r>
            <a:r>
              <a:rPr lang="en-US" dirty="0">
                <a:latin typeface="Segoe UI" panose="020B0502040204020203" pitchFamily="34" charset="0"/>
                <a:cs typeface="Segoe UI" panose="020B0502040204020203" pitchFamily="34" charset="0"/>
              </a:rPr>
              <a:t> cold store for a fraction of the cost. Analytical store compresses the data up to 90% and has 10% of the $/GB price. </a:t>
            </a:r>
          </a:p>
          <a:p>
            <a:pPr marL="742933" lvl="1" indent="-28575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Cost reduction with less RUs since there is a minimum RUs per GB in transactional store</a:t>
            </a:r>
          </a:p>
          <a:p>
            <a:pPr marL="285750" indent="-28575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1-click integration with Power BI and Synapse Analytics</a:t>
            </a:r>
          </a:p>
          <a:p>
            <a:pPr marL="285750" indent="-28575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33" indent="-28575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Full T-SQL language: joins, stored procedures, aggregations, natural integration with BI Tools</a:t>
            </a:r>
          </a:p>
          <a:p>
            <a:pPr marL="285750" indent="-28575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Clr>
                <a:schemeClr val="accent1"/>
              </a:buClr>
              <a:buSzPct val="80000"/>
              <a:buFont typeface="Arial" panose="020B0604020202020204" pitchFamily="34" charset="0"/>
              <a:buChar char="•"/>
            </a:pPr>
            <a:r>
              <a:rPr lang="en-US" dirty="0">
                <a:latin typeface="Segoe UI" panose="020B0502040204020203" pitchFamily="34" charset="0"/>
                <a:ea typeface="+mn-lt"/>
                <a:cs typeface="Segoe UI" panose="020B0502040204020203" pitchFamily="34" charset="0"/>
              </a:rPr>
              <a:t>Allows customers to model their data with focus on data ingestion</a:t>
            </a:r>
            <a:endParaRPr lang="en-US" dirty="0">
              <a:cs typeface="Calibri"/>
            </a:endParaRPr>
          </a:p>
        </p:txBody>
      </p:sp>
      <p:sp>
        <p:nvSpPr>
          <p:cNvPr id="2" name="Title 1">
            <a:extLst>
              <a:ext uri="{FF2B5EF4-FFF2-40B4-BE49-F238E27FC236}">
                <a16:creationId xmlns:a16="http://schemas.microsoft.com/office/drawing/2014/main" id="{768733EB-538D-F6CA-17B6-8D03D6A071D9}"/>
              </a:ext>
              <a:ext uri="{C183D7F6-B498-43B3-948B-1728B52AA6E4}">
                <adec:decorative xmlns:adec="http://schemas.microsoft.com/office/drawing/2017/decorative" val="1"/>
              </a:ext>
            </a:extLst>
          </p:cNvPr>
          <p:cNvSpPr>
            <a:spLocks noGrp="1"/>
          </p:cNvSpPr>
          <p:nvPr>
            <p:ph type="title"/>
          </p:nvPr>
        </p:nvSpPr>
        <p:spPr/>
        <p:txBody>
          <a:bodyPr/>
          <a:lstStyle/>
          <a:p>
            <a:r>
              <a:rPr lang="en-US" dirty="0"/>
              <a:t>Key Benefits | </a:t>
            </a:r>
            <a:r>
              <a:rPr lang="en-US" dirty="0">
                <a:solidFill>
                  <a:schemeClr val="accent2"/>
                </a:solidFill>
              </a:rPr>
              <a:t>Resume</a:t>
            </a:r>
          </a:p>
        </p:txBody>
      </p:sp>
    </p:spTree>
    <p:extLst>
      <p:ext uri="{BB962C8B-B14F-4D97-AF65-F5344CB8AC3E}">
        <p14:creationId xmlns:p14="http://schemas.microsoft.com/office/powerpoint/2010/main" val="136586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10F9-A5DA-47E7-821E-6B7683BD4D7F}"/>
              </a:ext>
            </a:extLst>
          </p:cNvPr>
          <p:cNvSpPr>
            <a:spLocks noGrp="1"/>
          </p:cNvSpPr>
          <p:nvPr>
            <p:ph type="title" idx="4294967295"/>
          </p:nvPr>
        </p:nvSpPr>
        <p:spPr>
          <a:xfrm>
            <a:off x="806824" y="2536783"/>
            <a:ext cx="8802688" cy="1661993"/>
          </a:xfrm>
        </p:spPr>
        <p:txBody>
          <a:bodyPr/>
          <a:lstStyle/>
          <a:p>
            <a:r>
              <a:rPr lang="en-US" dirty="0">
                <a:solidFill>
                  <a:schemeClr val="accent2"/>
                </a:solidFill>
              </a:rPr>
              <a:t>How it works?</a:t>
            </a:r>
            <a:br>
              <a:rPr lang="en-US" dirty="0"/>
            </a:br>
            <a:r>
              <a:rPr lang="en-US" dirty="0"/>
              <a:t>Azure Synapse Link</a:t>
            </a:r>
            <a:br>
              <a:rPr lang="en-US" dirty="0"/>
            </a:br>
            <a:r>
              <a:rPr lang="en-US" dirty="0"/>
              <a:t>under the hood</a:t>
            </a:r>
          </a:p>
        </p:txBody>
      </p:sp>
      <p:grpSp>
        <p:nvGrpSpPr>
          <p:cNvPr id="3" name="Group 2">
            <a:extLst>
              <a:ext uri="{FF2B5EF4-FFF2-40B4-BE49-F238E27FC236}">
                <a16:creationId xmlns:a16="http://schemas.microsoft.com/office/drawing/2014/main" id="{876196AC-C80A-24B9-9836-CFCACF93C25E}"/>
              </a:ext>
              <a:ext uri="{C183D7F6-B498-43B3-948B-1728B52AA6E4}">
                <adec:decorative xmlns:adec="http://schemas.microsoft.com/office/drawing/2017/decorative" val="1"/>
              </a:ext>
            </a:extLst>
          </p:cNvPr>
          <p:cNvGrpSpPr/>
          <p:nvPr/>
        </p:nvGrpSpPr>
        <p:grpSpPr>
          <a:xfrm>
            <a:off x="6337571" y="1712105"/>
            <a:ext cx="3095573" cy="3340837"/>
            <a:chOff x="9452866" y="1253420"/>
            <a:chExt cx="2285732" cy="2466832"/>
          </a:xfrm>
        </p:grpSpPr>
        <p:pic>
          <p:nvPicPr>
            <p:cNvPr id="4" name="Graphic 3">
              <a:extLst>
                <a:ext uri="{FF2B5EF4-FFF2-40B4-BE49-F238E27FC236}">
                  <a16:creationId xmlns:a16="http://schemas.microsoft.com/office/drawing/2014/main" id="{F81011C5-F39F-09FD-D950-679B7A2244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9933" y="2637714"/>
              <a:ext cx="1944976" cy="1082538"/>
            </a:xfrm>
            <a:prstGeom prst="rect">
              <a:avLst/>
            </a:prstGeom>
          </p:spPr>
        </p:pic>
        <p:sp>
          <p:nvSpPr>
            <p:cNvPr id="5" name="Oval 4">
              <a:extLst>
                <a:ext uri="{FF2B5EF4-FFF2-40B4-BE49-F238E27FC236}">
                  <a16:creationId xmlns:a16="http://schemas.microsoft.com/office/drawing/2014/main" id="{7B951405-A483-C128-7E66-749E1C889F08}"/>
                </a:ext>
              </a:extLst>
            </p:cNvPr>
            <p:cNvSpPr/>
            <p:nvPr/>
          </p:nvSpPr>
          <p:spPr bwMode="auto">
            <a:xfrm>
              <a:off x="9773362" y="1620804"/>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CD30C76-058B-4E12-6139-F6DAC839814A}"/>
                </a:ext>
              </a:extLst>
            </p:cNvPr>
            <p:cNvSpPr/>
            <p:nvPr/>
          </p:nvSpPr>
          <p:spPr bwMode="auto">
            <a:xfrm>
              <a:off x="9549599" y="2211799"/>
              <a:ext cx="2113110" cy="496290"/>
            </a:xfrm>
            <a:prstGeom prst="rect">
              <a:avLst/>
            </a:prstGeom>
            <a:gradFill flip="none" rotWithShape="1">
              <a:gsLst>
                <a:gs pos="0">
                  <a:schemeClr val="accent1">
                    <a:alpha val="0"/>
                  </a:schemeClr>
                </a:gs>
                <a:gs pos="53000">
                  <a:schemeClr val="accent1"/>
                </a:gs>
                <a:gs pos="97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Isosceles Triangle 6">
              <a:extLst>
                <a:ext uri="{FF2B5EF4-FFF2-40B4-BE49-F238E27FC236}">
                  <a16:creationId xmlns:a16="http://schemas.microsoft.com/office/drawing/2014/main" id="{044DAFB1-C543-2F27-D5D5-FE87990BB368}"/>
                </a:ext>
              </a:extLst>
            </p:cNvPr>
            <p:cNvSpPr/>
            <p:nvPr/>
          </p:nvSpPr>
          <p:spPr bwMode="auto">
            <a:xfrm>
              <a:off x="9650484" y="1579550"/>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58299FAD-240E-A85E-2D5F-4A26476021DF}"/>
                </a:ext>
              </a:extLst>
            </p:cNvPr>
            <p:cNvSpPr/>
            <p:nvPr/>
          </p:nvSpPr>
          <p:spPr bwMode="auto">
            <a:xfrm>
              <a:off x="10294043" y="1345146"/>
              <a:ext cx="559533" cy="5595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31EE8BD8-B0DD-3641-2C99-A3A1966B8C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4043" y="1253420"/>
              <a:ext cx="497549" cy="632397"/>
            </a:xfrm>
            <a:prstGeom prst="rect">
              <a:avLst/>
            </a:prstGeom>
          </p:spPr>
        </p:pic>
        <p:sp>
          <p:nvSpPr>
            <p:cNvPr id="10" name="Arc 9">
              <a:extLst>
                <a:ext uri="{FF2B5EF4-FFF2-40B4-BE49-F238E27FC236}">
                  <a16:creationId xmlns:a16="http://schemas.microsoft.com/office/drawing/2014/main" id="{EB1FABD7-298F-8C05-11ED-62DC57A311D2}"/>
                </a:ext>
              </a:extLst>
            </p:cNvPr>
            <p:cNvSpPr/>
            <p:nvPr/>
          </p:nvSpPr>
          <p:spPr>
            <a:xfrm>
              <a:off x="10099888" y="2038221"/>
              <a:ext cx="918227" cy="918227"/>
            </a:xfrm>
            <a:prstGeom prst="arc">
              <a:avLst>
                <a:gd name="adj1" fmla="val 16823611"/>
                <a:gd name="adj2" fmla="val 19735148"/>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74B00FB9-343E-84CE-3DF1-AABF595B5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28314" y="2772478"/>
              <a:ext cx="326536" cy="409257"/>
            </a:xfrm>
            <a:prstGeom prst="rect">
              <a:avLst/>
            </a:prstGeom>
          </p:spPr>
        </p:pic>
        <p:pic>
          <p:nvPicPr>
            <p:cNvPr id="12" name="Graphic 11">
              <a:extLst>
                <a:ext uri="{FF2B5EF4-FFF2-40B4-BE49-F238E27FC236}">
                  <a16:creationId xmlns:a16="http://schemas.microsoft.com/office/drawing/2014/main" id="{2F9C1F85-3B29-9E60-5F2A-8A4324B688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00162" y="2274903"/>
              <a:ext cx="339498" cy="409257"/>
            </a:xfrm>
            <a:prstGeom prst="rect">
              <a:avLst/>
            </a:prstGeom>
          </p:spPr>
        </p:pic>
        <p:pic>
          <p:nvPicPr>
            <p:cNvPr id="13" name="Graphic 12">
              <a:extLst>
                <a:ext uri="{FF2B5EF4-FFF2-40B4-BE49-F238E27FC236}">
                  <a16:creationId xmlns:a16="http://schemas.microsoft.com/office/drawing/2014/main" id="{F9B410D7-060F-EED2-8FED-9D1A62724C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00318" y="1931413"/>
              <a:ext cx="367956" cy="409257"/>
            </a:xfrm>
            <a:prstGeom prst="rect">
              <a:avLst/>
            </a:prstGeom>
          </p:spPr>
        </p:pic>
        <p:pic>
          <p:nvPicPr>
            <p:cNvPr id="14" name="Graphic 13">
              <a:extLst>
                <a:ext uri="{FF2B5EF4-FFF2-40B4-BE49-F238E27FC236}">
                  <a16:creationId xmlns:a16="http://schemas.microsoft.com/office/drawing/2014/main" id="{BB756D35-2FD4-AF5E-A73E-0C386416D2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030644" y="2291989"/>
              <a:ext cx="338263" cy="409257"/>
            </a:xfrm>
            <a:prstGeom prst="rect">
              <a:avLst/>
            </a:prstGeom>
          </p:spPr>
        </p:pic>
        <p:sp>
          <p:nvSpPr>
            <p:cNvPr id="15" name="Arc 14">
              <a:extLst>
                <a:ext uri="{FF2B5EF4-FFF2-40B4-BE49-F238E27FC236}">
                  <a16:creationId xmlns:a16="http://schemas.microsoft.com/office/drawing/2014/main" id="{CE1A9C65-9153-1319-88ED-EBADE3ADF50B}"/>
                </a:ext>
              </a:extLst>
            </p:cNvPr>
            <p:cNvSpPr/>
            <p:nvPr/>
          </p:nvSpPr>
          <p:spPr>
            <a:xfrm>
              <a:off x="10094101" y="2031542"/>
              <a:ext cx="918227" cy="918227"/>
            </a:xfrm>
            <a:prstGeom prst="arc">
              <a:avLst>
                <a:gd name="adj1" fmla="val 662589"/>
                <a:gd name="adj2" fmla="val 344816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Arc 15">
              <a:extLst>
                <a:ext uri="{FF2B5EF4-FFF2-40B4-BE49-F238E27FC236}">
                  <a16:creationId xmlns:a16="http://schemas.microsoft.com/office/drawing/2014/main" id="{02B58C5F-F59D-4138-7BC1-7039AD572574}"/>
                </a:ext>
              </a:extLst>
            </p:cNvPr>
            <p:cNvSpPr/>
            <p:nvPr/>
          </p:nvSpPr>
          <p:spPr>
            <a:xfrm>
              <a:off x="10085107" y="2036535"/>
              <a:ext cx="918227" cy="918227"/>
            </a:xfrm>
            <a:prstGeom prst="arc">
              <a:avLst>
                <a:gd name="adj1" fmla="val 5527424"/>
                <a:gd name="adj2" fmla="val 9059419"/>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Arc 16">
              <a:extLst>
                <a:ext uri="{FF2B5EF4-FFF2-40B4-BE49-F238E27FC236}">
                  <a16:creationId xmlns:a16="http://schemas.microsoft.com/office/drawing/2014/main" id="{1A1B55AA-2575-78BA-7211-5745B89581DE}"/>
                </a:ext>
              </a:extLst>
            </p:cNvPr>
            <p:cNvSpPr/>
            <p:nvPr/>
          </p:nvSpPr>
          <p:spPr>
            <a:xfrm>
              <a:off x="10088314" y="2036850"/>
              <a:ext cx="918227" cy="918227"/>
            </a:xfrm>
            <a:prstGeom prst="arc">
              <a:avLst>
                <a:gd name="adj1" fmla="val 11934850"/>
                <a:gd name="adj2" fmla="val 1502351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40E8015C-0C7A-A798-F339-0D7D082A1989}"/>
                </a:ext>
              </a:extLst>
            </p:cNvPr>
            <p:cNvSpPr/>
            <p:nvPr/>
          </p:nvSpPr>
          <p:spPr bwMode="auto">
            <a:xfrm>
              <a:off x="9452866" y="2228202"/>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9E2DC69E-49C2-C8C1-31C5-CEC5982AE4E6}"/>
                </a:ext>
              </a:extLst>
            </p:cNvPr>
            <p:cNvSpPr/>
            <p:nvPr/>
          </p:nvSpPr>
          <p:spPr bwMode="auto">
            <a:xfrm>
              <a:off x="11256572" y="2201011"/>
              <a:ext cx="482026" cy="4820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7A27453F-3753-A56F-A0B7-9E19260F63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79283" y="2318358"/>
              <a:ext cx="227529" cy="293259"/>
            </a:xfrm>
            <a:prstGeom prst="rect">
              <a:avLst/>
            </a:prstGeom>
          </p:spPr>
        </p:pic>
        <p:pic>
          <p:nvPicPr>
            <p:cNvPr id="21" name="Graphic 20">
              <a:extLst>
                <a:ext uri="{FF2B5EF4-FFF2-40B4-BE49-F238E27FC236}">
                  <a16:creationId xmlns:a16="http://schemas.microsoft.com/office/drawing/2014/main" id="{4C156656-180F-982E-64BB-00431DCD15F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0880" y="2286936"/>
              <a:ext cx="241024" cy="291237"/>
            </a:xfrm>
            <a:prstGeom prst="rect">
              <a:avLst/>
            </a:prstGeom>
          </p:spPr>
        </p:pic>
      </p:grpSp>
    </p:spTree>
    <p:extLst>
      <p:ext uri="{BB962C8B-B14F-4D97-AF65-F5344CB8AC3E}">
        <p14:creationId xmlns:p14="http://schemas.microsoft.com/office/powerpoint/2010/main" val="6982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98EC1DEC-E12F-4C24-A9E1-7D7CEE3A4343}"/>
              </a:ext>
              <a:ext uri="{C183D7F6-B498-43B3-948B-1728B52AA6E4}">
                <adec:decorative xmlns:adec="http://schemas.microsoft.com/office/drawing/2017/decorative" val="1"/>
              </a:ext>
            </a:extLst>
          </p:cNvPr>
          <p:cNvSpPr txBox="1"/>
          <p:nvPr/>
        </p:nvSpPr>
        <p:spPr>
          <a:xfrm>
            <a:off x="571090" y="6094380"/>
            <a:ext cx="11038298" cy="468845"/>
          </a:xfrm>
          <a:prstGeom prst="rect">
            <a:avLst/>
          </a:prstGeom>
          <a:solidFill>
            <a:schemeClr val="tx2">
              <a:lumMod val="2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3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Generate near real-time insights on your operational data</a:t>
            </a:r>
            <a:endParaRPr kumimoji="0" lang="en-US" sz="17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4AB5DFBA-9E88-31EA-F9DD-F4FE70319D9A}"/>
              </a:ext>
              <a:ext uri="{C183D7F6-B498-43B3-948B-1728B52AA6E4}">
                <adec:decorative xmlns:adec="http://schemas.microsoft.com/office/drawing/2017/decorative" val="1"/>
              </a:ext>
            </a:extLst>
          </p:cNvPr>
          <p:cNvSpPr>
            <a:spLocks noGrp="1"/>
          </p:cNvSpPr>
          <p:nvPr>
            <p:ph type="title"/>
          </p:nvPr>
        </p:nvSpPr>
        <p:spPr/>
        <p:txBody>
          <a:bodyPr/>
          <a:lstStyle/>
          <a:p>
            <a:r>
              <a:rPr lang="en-US" dirty="0"/>
              <a:t>Azure Synapse Link for Cosmos DB</a:t>
            </a:r>
          </a:p>
        </p:txBody>
      </p:sp>
      <p:grpSp>
        <p:nvGrpSpPr>
          <p:cNvPr id="3" name="Group 2">
            <a:extLst>
              <a:ext uri="{FF2B5EF4-FFF2-40B4-BE49-F238E27FC236}">
                <a16:creationId xmlns:a16="http://schemas.microsoft.com/office/drawing/2014/main" id="{65FDA749-1C18-DF83-0658-AA8888A0D1A9}"/>
              </a:ext>
              <a:ext uri="{C183D7F6-B498-43B3-948B-1728B52AA6E4}">
                <adec:decorative xmlns:adec="http://schemas.microsoft.com/office/drawing/2017/decorative" val="1"/>
              </a:ext>
            </a:extLst>
          </p:cNvPr>
          <p:cNvGrpSpPr/>
          <p:nvPr/>
        </p:nvGrpSpPr>
        <p:grpSpPr>
          <a:xfrm>
            <a:off x="571090" y="1151202"/>
            <a:ext cx="11036595" cy="4624853"/>
            <a:chOff x="571090" y="1151202"/>
            <a:chExt cx="11036595" cy="4624853"/>
          </a:xfrm>
        </p:grpSpPr>
        <p:sp>
          <p:nvSpPr>
            <p:cNvPr id="4" name="Rectangle 3">
              <a:extLst>
                <a:ext uri="{FF2B5EF4-FFF2-40B4-BE49-F238E27FC236}">
                  <a16:creationId xmlns:a16="http://schemas.microsoft.com/office/drawing/2014/main" id="{7F234009-B982-4753-EAB6-ECE6E0A6268C}"/>
                </a:ext>
              </a:extLst>
            </p:cNvPr>
            <p:cNvSpPr/>
            <p:nvPr/>
          </p:nvSpPr>
          <p:spPr bwMode="auto">
            <a:xfrm>
              <a:off x="1583608" y="2447866"/>
              <a:ext cx="3956748" cy="3328189"/>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02C0243-E733-F1B3-2EA3-14860BBFC7D1}"/>
                </a:ext>
              </a:extLst>
            </p:cNvPr>
            <p:cNvSpPr/>
            <p:nvPr/>
          </p:nvSpPr>
          <p:spPr bwMode="auto">
            <a:xfrm>
              <a:off x="7650937" y="2447866"/>
              <a:ext cx="3956748" cy="3328189"/>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EF35E2E8-235D-2442-8EBC-465BC8BD5A11}"/>
                </a:ext>
              </a:extLst>
            </p:cNvPr>
            <p:cNvSpPr txBox="1"/>
            <p:nvPr/>
          </p:nvSpPr>
          <p:spPr>
            <a:xfrm>
              <a:off x="3543550" y="1151202"/>
              <a:ext cx="2659168" cy="8452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Analytical Store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Column store </a:t>
              </a:r>
              <a:r>
                <a:rPr kumimoji="0" lang="en-US" sz="13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optimized for analytical queries</a:t>
              </a:r>
            </a:p>
          </p:txBody>
        </p:sp>
        <p:sp>
          <p:nvSpPr>
            <p:cNvPr id="43" name="TextBox 42">
              <a:extLst>
                <a:ext uri="{FF2B5EF4-FFF2-40B4-BE49-F238E27FC236}">
                  <a16:creationId xmlns:a16="http://schemas.microsoft.com/office/drawing/2014/main" id="{4B21A8F2-EF9D-EA41-A091-F900BC463DBF}"/>
                </a:ext>
              </a:extLst>
            </p:cNvPr>
            <p:cNvSpPr txBox="1"/>
            <p:nvPr/>
          </p:nvSpPr>
          <p:spPr>
            <a:xfrm>
              <a:off x="1091249" y="1151202"/>
              <a:ext cx="2563187" cy="83061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Transactional Store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Row store </a:t>
              </a:r>
              <a:r>
                <a:rPr kumimoji="0" lang="en-US" sz="13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optimized for transactional operations</a:t>
              </a:r>
            </a:p>
          </p:txBody>
        </p:sp>
        <p:pic>
          <p:nvPicPr>
            <p:cNvPr id="44" name="Graphic 43">
              <a:extLst>
                <a:ext uri="{FF2B5EF4-FFF2-40B4-BE49-F238E27FC236}">
                  <a16:creationId xmlns:a16="http://schemas.microsoft.com/office/drawing/2014/main" id="{27C2D98B-9F76-B542-B579-8348D3CBA7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2265" y="5125590"/>
              <a:ext cx="332851" cy="382678"/>
            </a:xfrm>
            <a:prstGeom prst="rect">
              <a:avLst/>
            </a:prstGeom>
          </p:spPr>
        </p:pic>
        <p:pic>
          <p:nvPicPr>
            <p:cNvPr id="45" name="Graphic 44">
              <a:extLst>
                <a:ext uri="{FF2B5EF4-FFF2-40B4-BE49-F238E27FC236}">
                  <a16:creationId xmlns:a16="http://schemas.microsoft.com/office/drawing/2014/main" id="{F6E04FDC-8256-8C4B-B5B8-88579F1292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325799" y="5099769"/>
              <a:ext cx="434318" cy="434318"/>
            </a:xfrm>
            <a:prstGeom prst="rect">
              <a:avLst/>
            </a:prstGeom>
          </p:spPr>
        </p:pic>
        <p:sp>
          <p:nvSpPr>
            <p:cNvPr id="47" name="Rectangle 46">
              <a:extLst>
                <a:ext uri="{FF2B5EF4-FFF2-40B4-BE49-F238E27FC236}">
                  <a16:creationId xmlns:a16="http://schemas.microsoft.com/office/drawing/2014/main" id="{9F2A025E-7195-E946-9519-6720F0C05B0C}"/>
                </a:ext>
              </a:extLst>
            </p:cNvPr>
            <p:cNvSpPr/>
            <p:nvPr/>
          </p:nvSpPr>
          <p:spPr>
            <a:xfrm>
              <a:off x="2766982" y="5224187"/>
              <a:ext cx="1994457" cy="279244"/>
            </a:xfrm>
            <a:prstGeom prst="rect">
              <a:avLst/>
            </a:prstGeom>
          </p:spPr>
          <p:txBody>
            <a:bodyPr wrap="none">
              <a:spAutoFit/>
            </a:bodyPr>
            <a:lstStyle/>
            <a:p>
              <a:pPr marL="0" marR="0" lvl="0" indent="0" algn="l" defTabSz="710013" rtl="0" eaLnBrk="1" fontAlgn="auto" latinLnBrk="0" hangingPunct="1">
                <a:lnSpc>
                  <a:spcPts val="1399"/>
                </a:lnSpc>
                <a:spcBef>
                  <a:spcPct val="0"/>
                </a:spcBef>
                <a:spcAft>
                  <a:spcPts val="0"/>
                </a:spcAft>
                <a:buClrTx/>
                <a:buSzTx/>
                <a:buFontTx/>
                <a:buNone/>
                <a:tabLst/>
                <a:defRPr/>
              </a:pPr>
              <a:r>
                <a:rPr kumimoji="0" lang="en-US" sz="1799" b="0" i="0" u="none" strike="noStrike" kern="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Azure Cosmos DB</a:t>
              </a:r>
            </a:p>
          </p:txBody>
        </p:sp>
        <p:sp>
          <p:nvSpPr>
            <p:cNvPr id="48" name="Rectangle 47">
              <a:extLst>
                <a:ext uri="{FF2B5EF4-FFF2-40B4-BE49-F238E27FC236}">
                  <a16:creationId xmlns:a16="http://schemas.microsoft.com/office/drawing/2014/main" id="{FA84BD4D-87F6-FD4D-ADF5-7C3F36351948}"/>
                </a:ext>
              </a:extLst>
            </p:cNvPr>
            <p:cNvSpPr/>
            <p:nvPr/>
          </p:nvSpPr>
          <p:spPr>
            <a:xfrm>
              <a:off x="8414318" y="5235011"/>
              <a:ext cx="2630848" cy="279244"/>
            </a:xfrm>
            <a:prstGeom prst="rect">
              <a:avLst/>
            </a:prstGeom>
          </p:spPr>
          <p:txBody>
            <a:bodyPr wrap="none">
              <a:spAutoFit/>
            </a:bodyPr>
            <a:lstStyle/>
            <a:p>
              <a:pPr marL="0" marR="0" lvl="0" indent="0" algn="l" defTabSz="710013" rtl="0" eaLnBrk="1" fontAlgn="auto" latinLnBrk="0" hangingPunct="1">
                <a:lnSpc>
                  <a:spcPts val="1399"/>
                </a:lnSpc>
                <a:spcBef>
                  <a:spcPct val="0"/>
                </a:spcBef>
                <a:spcAft>
                  <a:spcPts val="0"/>
                </a:spcAft>
                <a:buClrTx/>
                <a:buSzTx/>
                <a:buFontTx/>
                <a:buNone/>
                <a:tabLst/>
                <a:defRPr/>
              </a:pPr>
              <a:r>
                <a:rPr kumimoji="0" lang="en-US" sz="1799" b="0" i="0" u="none" strike="noStrike" kern="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Azure Synapse Analytics</a:t>
              </a:r>
            </a:p>
          </p:txBody>
        </p:sp>
        <p:sp>
          <p:nvSpPr>
            <p:cNvPr id="54" name="Rectangle 53">
              <a:extLst>
                <a:ext uri="{FF2B5EF4-FFF2-40B4-BE49-F238E27FC236}">
                  <a16:creationId xmlns:a16="http://schemas.microsoft.com/office/drawing/2014/main" id="{3C6EC41B-83E0-C848-9D68-BC015554B156}"/>
                </a:ext>
              </a:extLst>
            </p:cNvPr>
            <p:cNvSpPr/>
            <p:nvPr/>
          </p:nvSpPr>
          <p:spPr bwMode="auto">
            <a:xfrm>
              <a:off x="1583608" y="2450713"/>
              <a:ext cx="3956747" cy="374607"/>
            </a:xfrm>
            <a:prstGeom prst="rect">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91367" tIns="0" rIns="91367" bIns="0" numCol="1" spcCol="0" rtlCol="0" fromWordArt="0" anchor="ctr" anchorCtr="0" forceAA="0" compatLnSpc="1">
              <a:prstTxWarp prst="textNoShape">
                <a:avLst/>
              </a:prstTxWarp>
              <a:noAutofit/>
            </a:bodyPr>
            <a:lstStyle/>
            <a:p>
              <a:pPr marL="0" marR="0" lvl="0" indent="0" algn="ctr" defTabSz="710013" rtl="0" eaLnBrk="1" fontAlgn="auto" latinLnBrk="0" hangingPunct="1">
                <a:lnSpc>
                  <a:spcPct val="100000"/>
                </a:lnSpc>
                <a:spcBef>
                  <a:spcPct val="0"/>
                </a:spcBef>
                <a:spcAft>
                  <a:spcPct val="35000"/>
                </a:spcAft>
                <a:buClrTx/>
                <a:buSzTx/>
                <a:buFontTx/>
                <a:buNone/>
                <a:tabLst/>
                <a:defRPr/>
              </a:pPr>
              <a:r>
                <a:rPr kumimoji="0" lang="en-US" sz="1799"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Container</a:t>
              </a:r>
            </a:p>
          </p:txBody>
        </p:sp>
        <p:sp>
          <p:nvSpPr>
            <p:cNvPr id="55" name="TextBox 54">
              <a:extLst>
                <a:ext uri="{FF2B5EF4-FFF2-40B4-BE49-F238E27FC236}">
                  <a16:creationId xmlns:a16="http://schemas.microsoft.com/office/drawing/2014/main" id="{27CFE599-0A11-504B-8EF2-88D0BC394831}"/>
                </a:ext>
              </a:extLst>
            </p:cNvPr>
            <p:cNvSpPr txBox="1"/>
            <p:nvPr/>
          </p:nvSpPr>
          <p:spPr>
            <a:xfrm>
              <a:off x="5651441" y="3072794"/>
              <a:ext cx="1880927" cy="3119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Cloud-Native HTAP</a:t>
              </a:r>
            </a:p>
          </p:txBody>
        </p:sp>
        <p:sp>
          <p:nvSpPr>
            <p:cNvPr id="56" name="TextBox 55">
              <a:extLst>
                <a:ext uri="{FF2B5EF4-FFF2-40B4-BE49-F238E27FC236}">
                  <a16:creationId xmlns:a16="http://schemas.microsoft.com/office/drawing/2014/main" id="{864FCD35-1EA1-4145-A2F9-D5F623BF6779}"/>
                </a:ext>
              </a:extLst>
            </p:cNvPr>
            <p:cNvSpPr txBox="1"/>
            <p:nvPr/>
          </p:nvSpPr>
          <p:spPr>
            <a:xfrm>
              <a:off x="5547013" y="4085341"/>
              <a:ext cx="21588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Azure</a:t>
              </a:r>
              <a:br>
                <a:rPr kumimoji="0" lang="en-US" sz="1800"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Synapse Link</a:t>
              </a:r>
            </a:p>
          </p:txBody>
        </p:sp>
        <p:sp>
          <p:nvSpPr>
            <p:cNvPr id="59" name="TextBox 58">
              <a:extLst>
                <a:ext uri="{FF2B5EF4-FFF2-40B4-BE49-F238E27FC236}">
                  <a16:creationId xmlns:a16="http://schemas.microsoft.com/office/drawing/2014/main" id="{47665578-B176-7A4A-9380-B7E81933115A}"/>
                </a:ext>
              </a:extLst>
            </p:cNvPr>
            <p:cNvSpPr txBox="1"/>
            <p:nvPr/>
          </p:nvSpPr>
          <p:spPr>
            <a:xfrm>
              <a:off x="8135277" y="4210620"/>
              <a:ext cx="1182137" cy="49218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serverless</a:t>
              </a:r>
            </a:p>
          </p:txBody>
        </p:sp>
        <p:pic>
          <p:nvPicPr>
            <p:cNvPr id="60" name="Graphic 59">
              <a:extLst>
                <a:ext uri="{FF2B5EF4-FFF2-40B4-BE49-F238E27FC236}">
                  <a16:creationId xmlns:a16="http://schemas.microsoft.com/office/drawing/2014/main" id="{6532937E-B4CB-BF4D-9C7A-3A49C1F855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5530" y="3396411"/>
              <a:ext cx="740944" cy="851867"/>
            </a:xfrm>
            <a:prstGeom prst="rect">
              <a:avLst/>
            </a:prstGeom>
          </p:spPr>
        </p:pic>
        <p:pic>
          <p:nvPicPr>
            <p:cNvPr id="63" name="Graphic 62">
              <a:extLst>
                <a:ext uri="{FF2B5EF4-FFF2-40B4-BE49-F238E27FC236}">
                  <a16:creationId xmlns:a16="http://schemas.microsoft.com/office/drawing/2014/main" id="{6E59C9F5-8599-C640-8F7B-C43872F15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4216477" y="3152739"/>
              <a:ext cx="1161109" cy="1161109"/>
            </a:xfrm>
            <a:prstGeom prst="rect">
              <a:avLst/>
            </a:prstGeom>
          </p:spPr>
        </p:pic>
        <p:sp>
          <p:nvSpPr>
            <p:cNvPr id="64" name="TextBox 63">
              <a:extLst>
                <a:ext uri="{FF2B5EF4-FFF2-40B4-BE49-F238E27FC236}">
                  <a16:creationId xmlns:a16="http://schemas.microsoft.com/office/drawing/2014/main" id="{ADA23A03-5222-4240-9A3F-E0BD294582E8}"/>
                </a:ext>
              </a:extLst>
            </p:cNvPr>
            <p:cNvSpPr txBox="1"/>
            <p:nvPr/>
          </p:nvSpPr>
          <p:spPr>
            <a:xfrm>
              <a:off x="2931622" y="3779334"/>
              <a:ext cx="1181282" cy="2804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Auto-Sync</a:t>
              </a:r>
            </a:p>
          </p:txBody>
        </p:sp>
        <p:pic>
          <p:nvPicPr>
            <p:cNvPr id="65" name="Graphic 64">
              <a:extLst>
                <a:ext uri="{FF2B5EF4-FFF2-40B4-BE49-F238E27FC236}">
                  <a16:creationId xmlns:a16="http://schemas.microsoft.com/office/drawing/2014/main" id="{34850670-33E7-294F-89D4-A28F335561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1831" y="3181728"/>
              <a:ext cx="1090281" cy="1090281"/>
            </a:xfrm>
            <a:prstGeom prst="rect">
              <a:avLst/>
            </a:prstGeom>
          </p:spPr>
        </p:pic>
        <p:sp>
          <p:nvSpPr>
            <p:cNvPr id="67" name="Rectangle 66">
              <a:extLst>
                <a:ext uri="{FF2B5EF4-FFF2-40B4-BE49-F238E27FC236}">
                  <a16:creationId xmlns:a16="http://schemas.microsoft.com/office/drawing/2014/main" id="{42D5FE45-B826-3144-8075-8B4D0BB1DAED}"/>
                </a:ext>
              </a:extLst>
            </p:cNvPr>
            <p:cNvSpPr/>
            <p:nvPr/>
          </p:nvSpPr>
          <p:spPr bwMode="auto">
            <a:xfrm>
              <a:off x="9488610" y="2587373"/>
              <a:ext cx="1683147" cy="492299"/>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52" tIns="0" rIns="0" bIns="0" numCol="1" spcCol="0" rtlCol="0" fromWordArt="0" anchor="ctr" anchorCtr="0" forceAA="0" compatLnSpc="1">
              <a:prstTxWarp prst="textNoShape">
                <a:avLst/>
              </a:prstTxWarp>
              <a:noAutofit/>
            </a:bodyPr>
            <a:lstStyle/>
            <a:p>
              <a:pPr marL="0" marR="0" lvl="0" indent="0" algn="l" defTabSz="710013" rtl="0" eaLnBrk="1" fontAlgn="auto" latinLnBrk="0" hangingPunct="1">
                <a:lnSpc>
                  <a:spcPts val="1299"/>
                </a:lnSpc>
                <a:spcBef>
                  <a:spcPct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learning</a:t>
              </a:r>
            </a:p>
          </p:txBody>
        </p:sp>
        <p:sp>
          <p:nvSpPr>
            <p:cNvPr id="68" name="Rectangle 67">
              <a:extLst>
                <a:ext uri="{FF2B5EF4-FFF2-40B4-BE49-F238E27FC236}">
                  <a16:creationId xmlns:a16="http://schemas.microsoft.com/office/drawing/2014/main" id="{0022CEC3-0111-164D-B4E4-1EE21067D3F3}"/>
                </a:ext>
              </a:extLst>
            </p:cNvPr>
            <p:cNvSpPr/>
            <p:nvPr/>
          </p:nvSpPr>
          <p:spPr bwMode="auto">
            <a:xfrm>
              <a:off x="9488610" y="3488602"/>
              <a:ext cx="1683147" cy="49338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52" tIns="0" rIns="0" bIns="0" numCol="1" spcCol="0" rtlCol="0" fromWordArt="0" anchor="ctr" anchorCtr="0" forceAA="0" compatLnSpc="1">
              <a:prstTxWarp prst="textNoShape">
                <a:avLst/>
              </a:prstTxWarp>
              <a:noAutofit/>
            </a:bodyPr>
            <a:lstStyle/>
            <a:p>
              <a:pPr marL="0" marR="0" lvl="0" indent="0" algn="l" defTabSz="710013" rtl="0" eaLnBrk="1" fontAlgn="auto" latinLnBrk="0" hangingPunct="1">
                <a:lnSpc>
                  <a:spcPts val="1299"/>
                </a:lnSpc>
                <a:spcBef>
                  <a:spcPct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Big data analytics</a:t>
              </a:r>
            </a:p>
          </p:txBody>
        </p:sp>
        <p:sp>
          <p:nvSpPr>
            <p:cNvPr id="69" name="Rectangle 68">
              <a:extLst>
                <a:ext uri="{FF2B5EF4-FFF2-40B4-BE49-F238E27FC236}">
                  <a16:creationId xmlns:a16="http://schemas.microsoft.com/office/drawing/2014/main" id="{7B5EC029-3E8C-1243-ACD7-AF5817D16E9D}"/>
                </a:ext>
              </a:extLst>
            </p:cNvPr>
            <p:cNvSpPr/>
            <p:nvPr/>
          </p:nvSpPr>
          <p:spPr bwMode="auto">
            <a:xfrm>
              <a:off x="9488610" y="4390917"/>
              <a:ext cx="1683147" cy="49338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52" tIns="0" rIns="0" bIns="0" numCol="1" spcCol="0" rtlCol="0" fromWordArt="0" anchor="ctr" anchorCtr="0" forceAA="0" compatLnSpc="1">
              <a:prstTxWarp prst="textNoShape">
                <a:avLst/>
              </a:prstTxWarp>
              <a:noAutofit/>
            </a:bodyPr>
            <a:lstStyle/>
            <a:p>
              <a:pPr marL="0" marR="0" lvl="0" indent="0" algn="l" defTabSz="710013" rtl="0" eaLnBrk="1" fontAlgn="auto" latinLnBrk="0" hangingPunct="1">
                <a:lnSpc>
                  <a:spcPts val="1299"/>
                </a:lnSpc>
                <a:spcBef>
                  <a:spcPct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BI Dashboards</a:t>
              </a:r>
            </a:p>
          </p:txBody>
        </p:sp>
        <p:cxnSp>
          <p:nvCxnSpPr>
            <p:cNvPr id="70" name="Straight Arrow Connector 69">
              <a:extLst>
                <a:ext uri="{FF2B5EF4-FFF2-40B4-BE49-F238E27FC236}">
                  <a16:creationId xmlns:a16="http://schemas.microsoft.com/office/drawing/2014/main" id="{DD073A79-F4C5-614A-A8AE-174F77D81ABC}"/>
                </a:ext>
              </a:extLst>
            </p:cNvPr>
            <p:cNvCxnSpPr>
              <a:cxnSpLocks/>
              <a:stCxn id="63" idx="2"/>
              <a:endCxn id="65" idx="3"/>
            </p:cNvCxnSpPr>
            <p:nvPr/>
          </p:nvCxnSpPr>
          <p:spPr>
            <a:xfrm flipH="1" flipV="1">
              <a:off x="2902112" y="3726869"/>
              <a:ext cx="1314365" cy="6425"/>
            </a:xfrm>
            <a:prstGeom prst="straightConnector1">
              <a:avLst/>
            </a:prstGeom>
            <a:ln w="9525">
              <a:solidFill>
                <a:schemeClr val="tx1"/>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1511E8-81D3-2944-B017-76206A7A5129}"/>
                </a:ext>
              </a:extLst>
            </p:cNvPr>
            <p:cNvCxnSpPr>
              <a:cxnSpLocks/>
            </p:cNvCxnSpPr>
            <p:nvPr/>
          </p:nvCxnSpPr>
          <p:spPr>
            <a:xfrm flipV="1">
              <a:off x="2354151" y="2121100"/>
              <a:ext cx="0" cy="1086542"/>
            </a:xfrm>
            <a:prstGeom prst="straightConnector1">
              <a:avLst/>
            </a:prstGeom>
            <a:ln w="9525">
              <a:solidFill>
                <a:schemeClr val="tx1"/>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335850-2903-451E-B81C-C841FC26C5AE}"/>
                </a:ext>
              </a:extLst>
            </p:cNvPr>
            <p:cNvCxnSpPr>
              <a:cxnSpLocks/>
              <a:stCxn id="65" idx="1"/>
              <a:endCxn id="120" idx="3"/>
            </p:cNvCxnSpPr>
            <p:nvPr/>
          </p:nvCxnSpPr>
          <p:spPr>
            <a:xfrm flipH="1">
              <a:off x="1064577" y="3726869"/>
              <a:ext cx="747254" cy="2438"/>
            </a:xfrm>
            <a:prstGeom prst="straightConnector1">
              <a:avLst/>
            </a:prstGeom>
            <a:ln w="9525">
              <a:solidFill>
                <a:schemeClr val="tx1"/>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DF78595-E921-412E-ADB2-1B1E434CBE63}"/>
                </a:ext>
              </a:extLst>
            </p:cNvPr>
            <p:cNvSpPr txBox="1"/>
            <p:nvPr/>
          </p:nvSpPr>
          <p:spPr>
            <a:xfrm>
              <a:off x="646483" y="2962845"/>
              <a:ext cx="1043573" cy="42185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Operational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a:t>
              </a:r>
            </a:p>
          </p:txBody>
        </p:sp>
        <p:pic>
          <p:nvPicPr>
            <p:cNvPr id="120" name="Picture 119">
              <a:extLst>
                <a:ext uri="{FF2B5EF4-FFF2-40B4-BE49-F238E27FC236}">
                  <a16:creationId xmlns:a16="http://schemas.microsoft.com/office/drawing/2014/main" id="{A1C7B26F-C212-487C-8079-C0FA61F5EFC3}"/>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71090" y="3430217"/>
              <a:ext cx="493487" cy="598179"/>
            </a:xfrm>
            <a:prstGeom prst="rect">
              <a:avLst/>
            </a:prstGeom>
            <a:noFill/>
          </p:spPr>
        </p:pic>
        <p:grpSp>
          <p:nvGrpSpPr>
            <p:cNvPr id="7" name="Synaptic conection">
              <a:extLst>
                <a:ext uri="{FF2B5EF4-FFF2-40B4-BE49-F238E27FC236}">
                  <a16:creationId xmlns:a16="http://schemas.microsoft.com/office/drawing/2014/main" id="{5C9755D4-022B-98EE-BD74-5992650531D3}"/>
                </a:ext>
              </a:extLst>
            </p:cNvPr>
            <p:cNvGrpSpPr>
              <a:grpSpLocks noChangeAspect="1"/>
            </p:cNvGrpSpPr>
            <p:nvPr/>
          </p:nvGrpSpPr>
          <p:grpSpPr bwMode="auto">
            <a:xfrm>
              <a:off x="5220459" y="3540074"/>
              <a:ext cx="2851591" cy="519747"/>
              <a:chOff x="854" y="3500"/>
              <a:chExt cx="3699" cy="720"/>
            </a:xfrm>
          </p:grpSpPr>
          <p:sp>
            <p:nvSpPr>
              <p:cNvPr id="9" name="Freeform 6">
                <a:extLst>
                  <a:ext uri="{FF2B5EF4-FFF2-40B4-BE49-F238E27FC236}">
                    <a16:creationId xmlns:a16="http://schemas.microsoft.com/office/drawing/2014/main" id="{3A4146AF-00B3-AA8A-2BD9-5471312CE658}"/>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Line 8">
                <a:extLst>
                  <a:ext uri="{FF2B5EF4-FFF2-40B4-BE49-F238E27FC236}">
                    <a16:creationId xmlns:a16="http://schemas.microsoft.com/office/drawing/2014/main" id="{73D5AD1B-AF8E-4B29-217E-2571E7500F64}"/>
                  </a:ext>
                </a:extLst>
              </p:cNvPr>
              <p:cNvSpPr>
                <a:spLocks noChangeShapeType="1"/>
              </p:cNvSpPr>
              <p:nvPr/>
            </p:nvSpPr>
            <p:spPr bwMode="auto">
              <a:xfrm>
                <a:off x="2873" y="3860"/>
                <a:ext cx="1680"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Line 8">
                <a:extLst>
                  <a:ext uri="{FF2B5EF4-FFF2-40B4-BE49-F238E27FC236}">
                    <a16:creationId xmlns:a16="http://schemas.microsoft.com/office/drawing/2014/main" id="{B61812BF-FFFA-1429-9D56-8BCB5AAB2C31}"/>
                  </a:ext>
                </a:extLst>
              </p:cNvPr>
              <p:cNvSpPr>
                <a:spLocks noChangeShapeType="1"/>
              </p:cNvSpPr>
              <p:nvPr/>
            </p:nvSpPr>
            <p:spPr bwMode="auto">
              <a:xfrm>
                <a:off x="854" y="3860"/>
                <a:ext cx="1573"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5">
                <a:extLst>
                  <a:ext uri="{FF2B5EF4-FFF2-40B4-BE49-F238E27FC236}">
                    <a16:creationId xmlns:a16="http://schemas.microsoft.com/office/drawing/2014/main" id="{D77BFAB4-A84D-01CF-48B4-B7013A4BB4BD}"/>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94DDB4D3-AF9D-F0AC-D102-365247CF6AEE}"/>
                </a:ext>
              </a:extLst>
            </p:cNvPr>
            <p:cNvSpPr/>
            <p:nvPr/>
          </p:nvSpPr>
          <p:spPr bwMode="auto">
            <a:xfrm>
              <a:off x="8987669" y="2607029"/>
              <a:ext cx="424927" cy="2277274"/>
            </a:xfrm>
            <a:prstGeom prst="rect">
              <a:avLst/>
            </a:prstGeom>
            <a:noFill/>
            <a:ln>
              <a:gradFill flip="none" rotWithShape="1">
                <a:gsLst>
                  <a:gs pos="0">
                    <a:schemeClr val="accent2">
                      <a:alpha val="0"/>
                    </a:schemeClr>
                  </a:gs>
                  <a:gs pos="100000">
                    <a:schemeClr val="accent1">
                      <a:lumMod val="30000"/>
                      <a:lumOff val="7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descr="Comparing Databricks to Apache Spark - Databricks">
              <a:extLst>
                <a:ext uri="{FF2B5EF4-FFF2-40B4-BE49-F238E27FC236}">
                  <a16:creationId xmlns:a16="http://schemas.microsoft.com/office/drawing/2014/main" id="{0D085647-7FA0-9C01-6A57-FFBD801E0E2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60551" y="2833522"/>
              <a:ext cx="719459" cy="37412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1445F8F-F768-524F-401B-E3177F0CE326}"/>
                </a:ext>
              </a:extLst>
            </p:cNvPr>
            <p:cNvCxnSpPr>
              <a:cxnSpLocks/>
            </p:cNvCxnSpPr>
            <p:nvPr/>
          </p:nvCxnSpPr>
          <p:spPr>
            <a:xfrm flipV="1">
              <a:off x="4870523" y="2121100"/>
              <a:ext cx="0" cy="1086542"/>
            </a:xfrm>
            <a:prstGeom prst="straightConnector1">
              <a:avLst/>
            </a:prstGeom>
            <a:ln w="9525">
              <a:solidFill>
                <a:schemeClr val="tx1"/>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8" name="Picture 16">
            <a:extLst>
              <a:ext uri="{FF2B5EF4-FFF2-40B4-BE49-F238E27FC236}">
                <a16:creationId xmlns:a16="http://schemas.microsoft.com/office/drawing/2014/main" id="{4A05CF6D-CB87-2F69-C744-D72B5F56D99A}"/>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11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Lst>
          </p:cNvPr>
          <p:cNvSpPr txBox="1"/>
          <p:nvPr/>
        </p:nvSpPr>
        <p:spPr>
          <a:xfrm>
            <a:off x="7219508" y="2022493"/>
            <a:ext cx="4389880" cy="4522007"/>
          </a:xfrm>
          <a:prstGeom prst="rect">
            <a:avLst/>
          </a:prstGeom>
          <a:noFill/>
        </p:spPr>
        <p:txBody>
          <a:bodyPr wrap="square" rtlCol="0">
            <a:spAutoFit/>
          </a:bodyPr>
          <a:lstStyle/>
          <a:p>
            <a:pPr marL="228600" indent="-228600">
              <a:buClr>
                <a:schemeClr val="accent1"/>
              </a:buClr>
              <a:buSzPct val="80000"/>
              <a:buFont typeface="Arial" panose="020B0604020202020204" pitchFamily="34" charset="0"/>
              <a:buChar char="•"/>
            </a:pPr>
            <a:r>
              <a:rPr lang="en-US" sz="1599" dirty="0">
                <a:latin typeface="Segoe UI" panose="020B0502040204020203" pitchFamily="34" charset="0"/>
                <a:cs typeface="Segoe UI" panose="020B0502040204020203" pitchFamily="34" charset="0"/>
              </a:rPr>
              <a:t>“Auto-Sync”: Your transactional data is automatically synced to analytical store within 2 mins</a:t>
            </a:r>
          </a:p>
          <a:p>
            <a:pPr marL="228600" indent="-228600">
              <a:buClr>
                <a:schemeClr val="accent1"/>
              </a:buClr>
              <a:buSzPct val="80000"/>
              <a:buFont typeface="Arial" panose="020B0604020202020204" pitchFamily="34" charset="0"/>
              <a:buChar char="•"/>
            </a:pPr>
            <a:endParaRPr lang="en-US" sz="1599" dirty="0">
              <a:latin typeface="Segoe UI" panose="020B0502040204020203" pitchFamily="34" charset="0"/>
              <a:cs typeface="Segoe UI" panose="020B0502040204020203" pitchFamily="34" charset="0"/>
            </a:endParaRPr>
          </a:p>
          <a:p>
            <a:pPr marL="228600" indent="-228600">
              <a:buClr>
                <a:schemeClr val="accent1"/>
              </a:buClr>
              <a:buSzPct val="80000"/>
              <a:buFont typeface="Arial" panose="020B0604020202020204" pitchFamily="34" charset="0"/>
              <a:buChar char="•"/>
            </a:pPr>
            <a:r>
              <a:rPr lang="en-US" sz="1599" dirty="0">
                <a:latin typeface="Segoe UI" panose="020B0502040204020203" pitchFamily="34" charset="0"/>
                <a:cs typeface="Segoe UI" panose="020B0502040204020203" pitchFamily="34" charset="0"/>
              </a:rPr>
              <a:t>Self-managed compute, throughput, and storage, without any downtime</a:t>
            </a:r>
          </a:p>
          <a:p>
            <a:pPr marL="228600" indent="-228600">
              <a:buClr>
                <a:schemeClr val="accent1"/>
              </a:buClr>
              <a:buSzPct val="80000"/>
              <a:buFont typeface="Arial" panose="020B0604020202020204" pitchFamily="34" charset="0"/>
              <a:buChar char="•"/>
            </a:pPr>
            <a:endParaRPr lang="en-US" sz="1599" dirty="0">
              <a:latin typeface="Segoe UI" panose="020B0502040204020203" pitchFamily="34" charset="0"/>
              <a:cs typeface="Segoe UI" panose="020B0502040204020203" pitchFamily="34" charset="0"/>
            </a:endParaRPr>
          </a:p>
          <a:p>
            <a:pPr marL="228600" indent="-228600">
              <a:buClr>
                <a:schemeClr val="accent1"/>
              </a:buClr>
              <a:buSzPct val="80000"/>
              <a:buFont typeface="Arial" panose="020B0604020202020204" pitchFamily="34" charset="0"/>
              <a:buChar char="•"/>
            </a:pPr>
            <a:r>
              <a:rPr lang="en-US" sz="1599" dirty="0">
                <a:latin typeface="Segoe UI" panose="020B0502040204020203" pitchFamily="34" charset="0"/>
                <a:cs typeface="Segoe UI" panose="020B0502040204020203" pitchFamily="34" charset="0"/>
              </a:rPr>
              <a:t>No performance or costs impact on your transactional workloads</a:t>
            </a:r>
          </a:p>
          <a:p>
            <a:pPr marL="228600" indent="-228600">
              <a:buClr>
                <a:schemeClr val="accent1"/>
              </a:buClr>
              <a:buSzPct val="80000"/>
              <a:buFont typeface="Arial" panose="020B0604020202020204" pitchFamily="34" charset="0"/>
              <a:buChar char="•"/>
            </a:pPr>
            <a:endParaRPr lang="en-US" sz="1599" dirty="0">
              <a:latin typeface="Segoe UI" panose="020B0502040204020203" pitchFamily="34" charset="0"/>
              <a:cs typeface="Segoe UI" panose="020B0502040204020203" pitchFamily="34" charset="0"/>
            </a:endParaRPr>
          </a:p>
          <a:p>
            <a:pPr marL="228600" indent="-228600">
              <a:buClr>
                <a:schemeClr val="accent1"/>
              </a:buClr>
              <a:buSzPct val="80000"/>
              <a:buFont typeface="Arial" panose="020B0604020202020204" pitchFamily="34" charset="0"/>
              <a:buChar char="•"/>
            </a:pPr>
            <a:r>
              <a:rPr lang="en-US" sz="1599" dirty="0">
                <a:latin typeface="Segoe UI" panose="020B0502040204020203" pitchFamily="34" charset="0"/>
                <a:cs typeface="Segoe UI" panose="020B0502040204020203" pitchFamily="34" charset="0"/>
              </a:rPr>
              <a:t>Automatic schema inference</a:t>
            </a:r>
          </a:p>
          <a:p>
            <a:pPr marL="228600" indent="-228600">
              <a:buClr>
                <a:schemeClr val="accent1"/>
              </a:buClr>
              <a:buSzPct val="80000"/>
              <a:buFont typeface="Arial" panose="020B0604020202020204" pitchFamily="34" charset="0"/>
              <a:buChar char="•"/>
            </a:pPr>
            <a:endParaRPr lang="en-US" sz="1599" dirty="0">
              <a:latin typeface="Segoe UI" panose="020B0502040204020203" pitchFamily="34" charset="0"/>
              <a:cs typeface="Segoe UI" panose="020B0502040204020203" pitchFamily="34" charset="0"/>
            </a:endParaRPr>
          </a:p>
          <a:p>
            <a:pPr marL="228600" indent="-228600">
              <a:buClr>
                <a:schemeClr val="accent1"/>
              </a:buClr>
              <a:buSzPct val="80000"/>
              <a:buFont typeface="Arial" panose="020B0604020202020204" pitchFamily="34" charset="0"/>
              <a:buChar char="•"/>
            </a:pPr>
            <a:r>
              <a:rPr lang="en-US" sz="1599" dirty="0">
                <a:latin typeface="Segoe UI" panose="020B0502040204020203" pitchFamily="34" charset="0"/>
                <a:cs typeface="Segoe UI" panose="020B0502040204020203" pitchFamily="34" charset="0"/>
              </a:rPr>
              <a:t>Native integration with Synapse to analyze the data directly with SQL &amp; Spark runtimes</a:t>
            </a:r>
          </a:p>
          <a:p>
            <a:pPr marL="228600" indent="-228600">
              <a:buClr>
                <a:schemeClr val="accent1"/>
              </a:buClr>
              <a:buSzPct val="80000"/>
              <a:buFont typeface="Arial" panose="020B0604020202020204" pitchFamily="34" charset="0"/>
              <a:buChar char="•"/>
            </a:pPr>
            <a:endParaRPr lang="en-US" sz="1599" dirty="0">
              <a:latin typeface="Segoe UI" panose="020B0502040204020203" pitchFamily="34" charset="0"/>
              <a:cs typeface="Segoe UI" panose="020B0502040204020203" pitchFamily="34" charset="0"/>
            </a:endParaRPr>
          </a:p>
          <a:p>
            <a:pPr marL="228600" indent="-228600">
              <a:buClr>
                <a:schemeClr val="accent1"/>
              </a:buClr>
              <a:buSzPct val="80000"/>
              <a:buFont typeface="Arial" panose="020B0604020202020204" pitchFamily="34" charset="0"/>
              <a:buChar char="•"/>
            </a:pPr>
            <a:r>
              <a:rPr lang="en-US" sz="1599" dirty="0">
                <a:latin typeface="Segoe UI" panose="020B0502040204020203" pitchFamily="34" charset="0"/>
                <a:cs typeface="Segoe UI" panose="020B0502040204020203" pitchFamily="34" charset="0"/>
              </a:rPr>
              <a:t>Cosmos DB data is available for analytics in any global region where the Cosmos DB account is replicated</a:t>
            </a:r>
          </a:p>
        </p:txBody>
      </p:sp>
      <p:sp>
        <p:nvSpPr>
          <p:cNvPr id="3" name="Title 2">
            <a:extLst>
              <a:ext uri="{FF2B5EF4-FFF2-40B4-BE49-F238E27FC236}">
                <a16:creationId xmlns:a16="http://schemas.microsoft.com/office/drawing/2014/main" id="{FC8A76A6-6DD8-AA27-C6EF-43611B12F74D}"/>
              </a:ext>
            </a:extLst>
          </p:cNvPr>
          <p:cNvSpPr>
            <a:spLocks noGrp="1"/>
          </p:cNvSpPr>
          <p:nvPr>
            <p:ph type="title"/>
          </p:nvPr>
        </p:nvSpPr>
        <p:spPr/>
        <p:txBody>
          <a:bodyPr/>
          <a:lstStyle/>
          <a:p>
            <a:r>
              <a:rPr lang="en-US" dirty="0"/>
              <a:t>Analytical store | </a:t>
            </a:r>
            <a:r>
              <a:rPr lang="en-US" dirty="0">
                <a:solidFill>
                  <a:schemeClr val="accent2"/>
                </a:solidFill>
              </a:rPr>
              <a:t>Enabling No-ETL HTAP </a:t>
            </a:r>
          </a:p>
        </p:txBody>
      </p:sp>
      <p:grpSp>
        <p:nvGrpSpPr>
          <p:cNvPr id="6" name="Group 5" descr="Enabli8ng No-ETL HTAP infographic">
            <a:extLst>
              <a:ext uri="{FF2B5EF4-FFF2-40B4-BE49-F238E27FC236}">
                <a16:creationId xmlns:a16="http://schemas.microsoft.com/office/drawing/2014/main" id="{9E4127EA-809B-1980-33D1-0A319676C831}"/>
              </a:ext>
            </a:extLst>
          </p:cNvPr>
          <p:cNvGrpSpPr/>
          <p:nvPr/>
        </p:nvGrpSpPr>
        <p:grpSpPr>
          <a:xfrm>
            <a:off x="426951" y="1820496"/>
            <a:ext cx="6505476" cy="3498356"/>
            <a:chOff x="426951" y="1820496"/>
            <a:chExt cx="6505476" cy="3498356"/>
          </a:xfrm>
        </p:grpSpPr>
        <p:pic>
          <p:nvPicPr>
            <p:cNvPr id="14" name="Graphic 13">
              <a:extLst>
                <a:ext uri="{FF2B5EF4-FFF2-40B4-BE49-F238E27FC236}">
                  <a16:creationId xmlns:a16="http://schemas.microsoft.com/office/drawing/2014/main" id="{302859A5-0D43-B6BC-1837-2DC5220167C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69190" y="1820496"/>
              <a:ext cx="434318" cy="434318"/>
            </a:xfrm>
            <a:prstGeom prst="rect">
              <a:avLst/>
            </a:prstGeom>
          </p:spPr>
        </p:pic>
        <p:sp>
          <p:nvSpPr>
            <p:cNvPr id="17" name="Rectangle 16">
              <a:extLst>
                <a:ext uri="{FF2B5EF4-FFF2-40B4-BE49-F238E27FC236}">
                  <a16:creationId xmlns:a16="http://schemas.microsoft.com/office/drawing/2014/main" id="{55043199-E458-B898-5ED8-591B7010BE5F}"/>
                </a:ext>
              </a:extLst>
            </p:cNvPr>
            <p:cNvSpPr/>
            <p:nvPr/>
          </p:nvSpPr>
          <p:spPr bwMode="auto">
            <a:xfrm>
              <a:off x="1967023" y="2017713"/>
              <a:ext cx="3189768" cy="374607"/>
            </a:xfrm>
            <a:prstGeom prst="rect">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91367" tIns="0" rIns="91367" bIns="0" numCol="1" spcCol="0" rtlCol="0" fromWordArt="0" anchor="ctr" anchorCtr="0" forceAA="0" compatLnSpc="1">
              <a:prstTxWarp prst="textNoShape">
                <a:avLst/>
              </a:prstTxWarp>
              <a:noAutofit/>
            </a:bodyPr>
            <a:lstStyle/>
            <a:p>
              <a:pPr marL="0" marR="0" lvl="0" indent="0" algn="ctr" defTabSz="710013" rtl="0" eaLnBrk="1" fontAlgn="auto" latinLnBrk="0" hangingPunct="1">
                <a:lnSpc>
                  <a:spcPct val="100000"/>
                </a:lnSpc>
                <a:spcBef>
                  <a:spcPct val="0"/>
                </a:spcBef>
                <a:spcAft>
                  <a:spcPct val="35000"/>
                </a:spcAft>
                <a:buClrTx/>
                <a:buSzTx/>
                <a:buFontTx/>
                <a:buNone/>
                <a:tabLst/>
                <a:defRPr/>
              </a:pPr>
              <a:r>
                <a:rPr kumimoji="0" lang="en-US" sz="1799"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Container</a:t>
              </a:r>
            </a:p>
          </p:txBody>
        </p:sp>
        <p:pic>
          <p:nvPicPr>
            <p:cNvPr id="22" name="Graphic 21">
              <a:extLst>
                <a:ext uri="{FF2B5EF4-FFF2-40B4-BE49-F238E27FC236}">
                  <a16:creationId xmlns:a16="http://schemas.microsoft.com/office/drawing/2014/main" id="{F971F435-7BC1-06E0-9E80-ED1D0457890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4216477" y="2719739"/>
              <a:ext cx="1161109" cy="1161109"/>
            </a:xfrm>
            <a:prstGeom prst="rect">
              <a:avLst/>
            </a:prstGeom>
          </p:spPr>
        </p:pic>
        <p:sp>
          <p:nvSpPr>
            <p:cNvPr id="23" name="TextBox 22">
              <a:extLst>
                <a:ext uri="{FF2B5EF4-FFF2-40B4-BE49-F238E27FC236}">
                  <a16:creationId xmlns:a16="http://schemas.microsoft.com/office/drawing/2014/main" id="{CA3194A3-CC0B-7BE4-414D-F473B1F6002C}"/>
                </a:ext>
              </a:extLst>
            </p:cNvPr>
            <p:cNvSpPr txBox="1"/>
            <p:nvPr/>
          </p:nvSpPr>
          <p:spPr>
            <a:xfrm>
              <a:off x="2931622" y="3346334"/>
              <a:ext cx="1181282" cy="2804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Auto-Sync</a:t>
              </a:r>
            </a:p>
          </p:txBody>
        </p:sp>
        <p:pic>
          <p:nvPicPr>
            <p:cNvPr id="24" name="Graphic 23">
              <a:extLst>
                <a:ext uri="{FF2B5EF4-FFF2-40B4-BE49-F238E27FC236}">
                  <a16:creationId xmlns:a16="http://schemas.microsoft.com/office/drawing/2014/main" id="{1B465A0C-C33A-05BB-D70B-ACEC6FBA214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831" y="2748728"/>
              <a:ext cx="1090281" cy="1090281"/>
            </a:xfrm>
            <a:prstGeom prst="rect">
              <a:avLst/>
            </a:prstGeom>
          </p:spPr>
        </p:pic>
        <p:cxnSp>
          <p:nvCxnSpPr>
            <p:cNvPr id="28" name="Straight Arrow Connector 27">
              <a:extLst>
                <a:ext uri="{FF2B5EF4-FFF2-40B4-BE49-F238E27FC236}">
                  <a16:creationId xmlns:a16="http://schemas.microsoft.com/office/drawing/2014/main" id="{FC7DBA7F-28A3-67C9-B631-A94A16FD8F9C}"/>
                </a:ext>
              </a:extLst>
            </p:cNvPr>
            <p:cNvCxnSpPr>
              <a:cxnSpLocks/>
              <a:stCxn id="22" idx="2"/>
              <a:endCxn id="24" idx="3"/>
            </p:cNvCxnSpPr>
            <p:nvPr/>
          </p:nvCxnSpPr>
          <p:spPr>
            <a:xfrm flipH="1" flipV="1">
              <a:off x="2902112" y="3293869"/>
              <a:ext cx="1314365" cy="6425"/>
            </a:xfrm>
            <a:prstGeom prst="straightConnector1">
              <a:avLst/>
            </a:prstGeom>
            <a:ln w="9525">
              <a:solidFill>
                <a:schemeClr val="tx1"/>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9132B57-8479-2CE3-E0D9-B95AC473AE85}"/>
                </a:ext>
              </a:extLst>
            </p:cNvPr>
            <p:cNvSpPr txBox="1"/>
            <p:nvPr/>
          </p:nvSpPr>
          <p:spPr>
            <a:xfrm>
              <a:off x="1774566" y="2497931"/>
              <a:ext cx="1275067" cy="369332"/>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Transactional Store </a:t>
              </a:r>
              <a:r>
                <a:rPr kumimoji="0" lang="en-US" sz="80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[Row store]</a:t>
              </a:r>
              <a:endParaRPr kumimoji="0" lang="en-US" sz="100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TextBox 41">
              <a:extLst>
                <a:ext uri="{FF2B5EF4-FFF2-40B4-BE49-F238E27FC236}">
                  <a16:creationId xmlns:a16="http://schemas.microsoft.com/office/drawing/2014/main" id="{8758DD67-0198-0276-1A6C-2EE0C9F62553}"/>
                </a:ext>
              </a:extLst>
            </p:cNvPr>
            <p:cNvSpPr txBox="1"/>
            <p:nvPr/>
          </p:nvSpPr>
          <p:spPr>
            <a:xfrm>
              <a:off x="4201679" y="2448448"/>
              <a:ext cx="1275067" cy="369332"/>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Analytical Store</a:t>
              </a:r>
              <a:br>
                <a:rPr kumimoji="0" lang="en-US" sz="100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80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[Column store]</a:t>
              </a:r>
              <a:endParaRPr kumimoji="0" lang="en-US" sz="100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3" name="TextBox 42">
              <a:extLst>
                <a:ext uri="{FF2B5EF4-FFF2-40B4-BE49-F238E27FC236}">
                  <a16:creationId xmlns:a16="http://schemas.microsoft.com/office/drawing/2014/main" id="{30F5C638-96B8-33CE-8912-93338DD6BF42}"/>
                </a:ext>
              </a:extLst>
            </p:cNvPr>
            <p:cNvSpPr txBox="1"/>
            <p:nvPr/>
          </p:nvSpPr>
          <p:spPr>
            <a:xfrm>
              <a:off x="1687320" y="4912834"/>
              <a:ext cx="1275067" cy="400110"/>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Disk-Logical Representation</a:t>
              </a:r>
            </a:p>
          </p:txBody>
        </p:sp>
        <p:sp>
          <p:nvSpPr>
            <p:cNvPr id="44" name="TextBox 43">
              <a:extLst>
                <a:ext uri="{FF2B5EF4-FFF2-40B4-BE49-F238E27FC236}">
                  <a16:creationId xmlns:a16="http://schemas.microsoft.com/office/drawing/2014/main" id="{C96634A5-FB6A-56B8-2876-1D3CC62C0709}"/>
                </a:ext>
              </a:extLst>
            </p:cNvPr>
            <p:cNvSpPr txBox="1"/>
            <p:nvPr/>
          </p:nvSpPr>
          <p:spPr>
            <a:xfrm>
              <a:off x="4216477" y="4918742"/>
              <a:ext cx="1275067" cy="400110"/>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Disk-Logical Representation</a:t>
              </a:r>
            </a:p>
          </p:txBody>
        </p:sp>
        <p:pic>
          <p:nvPicPr>
            <p:cNvPr id="45" name="Picture 44">
              <a:extLst>
                <a:ext uri="{FF2B5EF4-FFF2-40B4-BE49-F238E27FC236}">
                  <a16:creationId xmlns:a16="http://schemas.microsoft.com/office/drawing/2014/main" id="{9BCE3E6F-14FB-1BE0-9795-23EDD0C905B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26951" y="2848889"/>
              <a:ext cx="1445337" cy="902808"/>
            </a:xfrm>
            <a:prstGeom prst="rect">
              <a:avLst/>
            </a:prstGeom>
            <a:solidFill>
              <a:schemeClr val="tx1"/>
            </a:solidFill>
          </p:spPr>
        </p:pic>
        <p:pic>
          <p:nvPicPr>
            <p:cNvPr id="46" name="Picture 45">
              <a:extLst>
                <a:ext uri="{FF2B5EF4-FFF2-40B4-BE49-F238E27FC236}">
                  <a16:creationId xmlns:a16="http://schemas.microsoft.com/office/drawing/2014/main" id="{E798C544-3EC6-3B39-B87B-8C75EFE21BA9}"/>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375527" y="2817411"/>
              <a:ext cx="1487996" cy="920659"/>
            </a:xfrm>
            <a:prstGeom prst="rect">
              <a:avLst/>
            </a:prstGeom>
            <a:solidFill>
              <a:schemeClr val="tx1"/>
            </a:solidFill>
          </p:spPr>
        </p:pic>
        <p:pic>
          <p:nvPicPr>
            <p:cNvPr id="47" name="Picture 46">
              <a:extLst>
                <a:ext uri="{FF2B5EF4-FFF2-40B4-BE49-F238E27FC236}">
                  <a16:creationId xmlns:a16="http://schemas.microsoft.com/office/drawing/2014/main" id="{7493111E-FFC3-275B-07D7-47BBB3E7B29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39535" y="4588621"/>
              <a:ext cx="3108495" cy="237942"/>
            </a:xfrm>
            <a:prstGeom prst="rect">
              <a:avLst/>
            </a:prstGeom>
            <a:solidFill>
              <a:schemeClr val="tx1"/>
            </a:solidFill>
          </p:spPr>
        </p:pic>
        <p:pic>
          <p:nvPicPr>
            <p:cNvPr id="48" name="Picture 47">
              <a:extLst>
                <a:ext uri="{FF2B5EF4-FFF2-40B4-BE49-F238E27FC236}">
                  <a16:creationId xmlns:a16="http://schemas.microsoft.com/office/drawing/2014/main" id="{ECD72462-BAB6-60DB-FA72-35D4302F13D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274288" y="4588621"/>
              <a:ext cx="2658139" cy="237942"/>
            </a:xfrm>
            <a:prstGeom prst="rect">
              <a:avLst/>
            </a:prstGeom>
            <a:solidFill>
              <a:schemeClr val="tx1"/>
            </a:solidFill>
          </p:spPr>
        </p:pic>
        <p:cxnSp>
          <p:nvCxnSpPr>
            <p:cNvPr id="49" name="Straight Arrow Connector 48">
              <a:extLst>
                <a:ext uri="{FF2B5EF4-FFF2-40B4-BE49-F238E27FC236}">
                  <a16:creationId xmlns:a16="http://schemas.microsoft.com/office/drawing/2014/main" id="{F72815E3-F858-650E-72E5-760972A10560}"/>
                </a:ext>
              </a:extLst>
            </p:cNvPr>
            <p:cNvCxnSpPr>
              <a:cxnSpLocks/>
            </p:cNvCxnSpPr>
            <p:nvPr/>
          </p:nvCxnSpPr>
          <p:spPr>
            <a:xfrm flipV="1">
              <a:off x="2317388" y="3787240"/>
              <a:ext cx="1" cy="751841"/>
            </a:xfrm>
            <a:prstGeom prst="straightConnector1">
              <a:avLst/>
            </a:prstGeom>
            <a:ln w="9525">
              <a:solidFill>
                <a:schemeClr val="accent1"/>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97CBA6-BBF2-1D0A-77FA-BDAB438DD154}"/>
                </a:ext>
              </a:extLst>
            </p:cNvPr>
            <p:cNvCxnSpPr>
              <a:cxnSpLocks/>
            </p:cNvCxnSpPr>
            <p:nvPr/>
          </p:nvCxnSpPr>
          <p:spPr>
            <a:xfrm flipV="1">
              <a:off x="4867653" y="3787240"/>
              <a:ext cx="1" cy="751841"/>
            </a:xfrm>
            <a:prstGeom prst="straightConnector1">
              <a:avLst/>
            </a:prstGeom>
            <a:ln w="9525">
              <a:solidFill>
                <a:schemeClr val="accent1"/>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5" name="Picture 16">
            <a:extLst>
              <a:ext uri="{FF2B5EF4-FFF2-40B4-BE49-F238E27FC236}">
                <a16:creationId xmlns:a16="http://schemas.microsoft.com/office/drawing/2014/main" id="{9C7729ED-F6B3-1A1C-B096-F3ED2D00EC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44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8A8BD1-D448-4165-936A-90D12C43CDC9}"/>
              </a:ext>
              <a:ext uri="{C183D7F6-B498-43B3-948B-1728B52AA6E4}">
                <adec:decorative xmlns:adec="http://schemas.microsoft.com/office/drawing/2017/decorative" val="1"/>
              </a:ext>
            </a:extLst>
          </p:cNvPr>
          <p:cNvSpPr txBox="1"/>
          <p:nvPr/>
        </p:nvSpPr>
        <p:spPr>
          <a:xfrm>
            <a:off x="592322" y="1439627"/>
            <a:ext cx="10478788" cy="4091409"/>
          </a:xfrm>
          <a:prstGeom prst="rect">
            <a:avLst/>
          </a:prstGeom>
          <a:noFill/>
        </p:spPr>
        <p:txBody>
          <a:bodyPr wrap="square" lIns="0" tIns="0" rIns="0" bIns="0">
            <a:noAutofit/>
          </a:bodyPr>
          <a:lstStyle/>
          <a:p>
            <a:pPr marL="169863" indent="-169863" algn="l">
              <a:buClr>
                <a:schemeClr val="accent1"/>
              </a:buClr>
              <a:buSzPct val="80000"/>
              <a:buFont typeface="Arial" panose="020B0604020202020204" pitchFamily="34" charset="0"/>
              <a:buChar char="•"/>
            </a:pPr>
            <a:r>
              <a:rPr lang="en-US" dirty="0">
                <a:latin typeface="Segoe UI" panose="020B0502040204020203" pitchFamily="34" charset="0"/>
              </a:rPr>
              <a:t> First step is to turn on Synapse Link in your Azure Cosmos DB Database Account</a:t>
            </a:r>
          </a:p>
          <a:p>
            <a:pPr marL="342900" indent="-342900" algn="l">
              <a:buClr>
                <a:schemeClr val="accent1"/>
              </a:buClr>
              <a:buSzPct val="80000"/>
              <a:buFont typeface="Arial" panose="020B0604020202020204" pitchFamily="34" charset="0"/>
              <a:buChar char="•"/>
            </a:pPr>
            <a:endParaRPr lang="en-US" dirty="0">
              <a:latin typeface="Segoe UI" panose="020B0502040204020203" pitchFamily="34" charset="0"/>
            </a:endParaRPr>
          </a:p>
          <a:p>
            <a:pPr marL="228600" indent="-228600" algn="l">
              <a:buClr>
                <a:schemeClr val="accent1"/>
              </a:buClr>
              <a:buSzPct val="80000"/>
              <a:buFont typeface="Arial" panose="020B0604020202020204" pitchFamily="34" charset="0"/>
              <a:buChar char="•"/>
            </a:pPr>
            <a:r>
              <a:rPr lang="en-US" dirty="0">
                <a:latin typeface="Segoe UI" panose="020B0502040204020203" pitchFamily="34" charset="0"/>
              </a:rPr>
              <a:t> Second step is to turn on Synapse Link in your containers</a:t>
            </a:r>
          </a:p>
          <a:p>
            <a:pPr lvl="1" indent="-228600">
              <a:buClr>
                <a:schemeClr val="accent1"/>
              </a:buClr>
              <a:buSzPct val="80000"/>
              <a:buFont typeface="Courier New" panose="02070309020205020404" pitchFamily="49" charset="0"/>
              <a:buChar char="o"/>
              <a:tabLst>
                <a:tab pos="1143000" algn="l"/>
              </a:tabLst>
            </a:pPr>
            <a:r>
              <a:rPr lang="en-US" dirty="0">
                <a:latin typeface="Segoe UI" panose="020B0502040204020203" pitchFamily="34" charset="0"/>
              </a:rPr>
              <a:t>By setting analytical TTL with CLI, PowerShell, or SDKs</a:t>
            </a:r>
          </a:p>
          <a:p>
            <a:pPr lvl="1" indent="-228600">
              <a:buClr>
                <a:schemeClr val="accent1"/>
              </a:buClr>
              <a:buSzPct val="80000"/>
              <a:buFont typeface="Courier New" panose="02070309020205020404" pitchFamily="49" charset="0"/>
              <a:buChar char="o"/>
              <a:tabLst>
                <a:tab pos="1143000" algn="l"/>
              </a:tabLst>
            </a:pPr>
            <a:r>
              <a:rPr lang="en-US" dirty="0">
                <a:latin typeface="Segoe UI" panose="020B0502040204020203" pitchFamily="34" charset="0"/>
              </a:rPr>
              <a:t>In the portal</a:t>
            </a:r>
          </a:p>
          <a:p>
            <a:pPr marL="342900" indent="-342900" algn="l">
              <a:buClr>
                <a:schemeClr val="accent1"/>
              </a:buClr>
              <a:buSzPct val="80000"/>
              <a:buFont typeface="Arial" panose="020B0604020202020204" pitchFamily="34" charset="0"/>
              <a:buChar char="•"/>
            </a:pPr>
            <a:endParaRPr lang="en-US" dirty="0">
              <a:latin typeface="Segoe UI" panose="020B0502040204020203" pitchFamily="34" charset="0"/>
            </a:endParaRPr>
          </a:p>
          <a:p>
            <a:pPr marL="342900" indent="-342900" algn="l">
              <a:buClr>
                <a:schemeClr val="accent1"/>
              </a:buClr>
              <a:buSzPct val="80000"/>
              <a:buFont typeface="Arial" panose="020B0604020202020204" pitchFamily="34" charset="0"/>
              <a:buChar char="•"/>
            </a:pPr>
            <a:r>
              <a:rPr lang="en-US" dirty="0">
                <a:latin typeface="Segoe UI" panose="020B0502040204020203" pitchFamily="34" charset="0"/>
              </a:rPr>
              <a:t> If “analytical store” is on: </a:t>
            </a:r>
          </a:p>
          <a:p>
            <a:pPr marL="342900" indent="-342900" algn="l">
              <a:buClr>
                <a:schemeClr val="accent1"/>
              </a:buClr>
              <a:buSzPct val="80000"/>
              <a:buFont typeface="Arial" panose="020B0604020202020204" pitchFamily="34" charset="0"/>
              <a:buChar char="•"/>
            </a:pPr>
            <a:endParaRPr lang="en-US" dirty="0">
              <a:latin typeface="Segoe UI" panose="020B0502040204020203" pitchFamily="34" charset="0"/>
            </a:endParaRPr>
          </a:p>
          <a:p>
            <a:pPr lvl="1" indent="-228600">
              <a:buClr>
                <a:schemeClr val="accent1"/>
              </a:buClr>
              <a:buSzPct val="80000"/>
              <a:buFont typeface="Courier New" panose="02070309020205020404" pitchFamily="49" charset="0"/>
              <a:buChar char="o"/>
            </a:pPr>
            <a:r>
              <a:rPr lang="en-US" dirty="0">
                <a:latin typeface="Segoe UI" panose="020B0502040204020203" pitchFamily="34" charset="0"/>
              </a:rPr>
              <a:t> Cosmos DB starts replicating the transactional data [“Auto-Sync”]</a:t>
            </a:r>
          </a:p>
          <a:p>
            <a:pPr lvl="1" indent="-228600">
              <a:buClr>
                <a:schemeClr val="accent1"/>
              </a:buClr>
              <a:buSzPct val="80000"/>
              <a:buFont typeface="Courier New" panose="02070309020205020404" pitchFamily="49" charset="0"/>
              <a:buChar char="o"/>
            </a:pPr>
            <a:r>
              <a:rPr lang="en-US" dirty="0">
                <a:latin typeface="Segoe UI" panose="020B0502040204020203" pitchFamily="34" charset="0"/>
              </a:rPr>
              <a:t> Applies to all regions where the Cosmos DB account is replicated</a:t>
            </a:r>
          </a:p>
          <a:p>
            <a:pPr marL="800100" lvl="1" indent="-342900">
              <a:buClr>
                <a:schemeClr val="accent1"/>
              </a:buClr>
              <a:buSzPct val="80000"/>
              <a:buFont typeface="Arial" panose="020B0604020202020204" pitchFamily="34" charset="0"/>
              <a:buChar char="•"/>
            </a:pPr>
            <a:endParaRPr lang="en-US" dirty="0">
              <a:latin typeface="Segoe UI" panose="020B0502040204020203" pitchFamily="34" charset="0"/>
            </a:endParaRPr>
          </a:p>
          <a:p>
            <a:pPr marL="228600" indent="-228600">
              <a:buClr>
                <a:schemeClr val="accent1"/>
              </a:buClr>
              <a:buSzPct val="80000"/>
              <a:buFont typeface="Arial" panose="020B0604020202020204" pitchFamily="34" charset="0"/>
              <a:buChar char="•"/>
            </a:pPr>
            <a:r>
              <a:rPr lang="en-US" dirty="0">
                <a:latin typeface="Segoe UI" panose="020B0502040204020203" pitchFamily="34" charset="0"/>
              </a:rPr>
              <a:t> Supported for SQL API and Azure Cosmos DB API for Mongo DB</a:t>
            </a:r>
          </a:p>
        </p:txBody>
      </p:sp>
      <p:sp>
        <p:nvSpPr>
          <p:cNvPr id="4" name="Title 3">
            <a:extLst>
              <a:ext uri="{FF2B5EF4-FFF2-40B4-BE49-F238E27FC236}">
                <a16:creationId xmlns:a16="http://schemas.microsoft.com/office/drawing/2014/main" id="{FE5ACFEF-7480-8093-D1E1-B2215FA7F782}"/>
              </a:ext>
              <a:ext uri="{C183D7F6-B498-43B3-948B-1728B52AA6E4}">
                <adec:decorative xmlns:adec="http://schemas.microsoft.com/office/drawing/2017/decorative" val="1"/>
              </a:ext>
            </a:extLst>
          </p:cNvPr>
          <p:cNvSpPr>
            <a:spLocks noGrp="1"/>
          </p:cNvSpPr>
          <p:nvPr>
            <p:ph type="title"/>
          </p:nvPr>
        </p:nvSpPr>
        <p:spPr/>
        <p:txBody>
          <a:bodyPr/>
          <a:lstStyle/>
          <a:p>
            <a:r>
              <a:rPr lang="en-US" dirty="0"/>
              <a:t>Analytical store settings</a:t>
            </a:r>
            <a:br>
              <a:rPr lang="en-US" dirty="0"/>
            </a:br>
            <a:endParaRPr lang="en-US" dirty="0"/>
          </a:p>
        </p:txBody>
      </p:sp>
      <p:pic>
        <p:nvPicPr>
          <p:cNvPr id="3" name="Picture 16">
            <a:extLst>
              <a:ext uri="{FF2B5EF4-FFF2-40B4-BE49-F238E27FC236}">
                <a16:creationId xmlns:a16="http://schemas.microsoft.com/office/drawing/2014/main" id="{09C856D8-B1CC-1EF3-8F7C-50661D913102}"/>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106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8A8BD1-D448-4165-936A-90D12C43CDC9}"/>
              </a:ext>
            </a:extLst>
          </p:cNvPr>
          <p:cNvSpPr txBox="1"/>
          <p:nvPr/>
        </p:nvSpPr>
        <p:spPr>
          <a:xfrm>
            <a:off x="588263" y="1442004"/>
            <a:ext cx="10478788" cy="2585323"/>
          </a:xfrm>
          <a:prstGeom prst="rect">
            <a:avLst/>
          </a:prstGeom>
          <a:noFill/>
        </p:spPr>
        <p:txBody>
          <a:bodyPr wrap="square" lIns="0" tIns="0" rIns="0" bIns="0">
            <a:noAutofit/>
          </a:bodyPr>
          <a:lstStyle/>
          <a:p>
            <a:pPr marL="228600" indent="-228600" algn="l">
              <a:buClr>
                <a:schemeClr val="accent1"/>
              </a:buClr>
              <a:buSzPct val="80000"/>
              <a:buFont typeface="Arial" panose="020B0604020202020204" pitchFamily="34" charset="0"/>
              <a:buChar char="•"/>
            </a:pPr>
            <a:r>
              <a:rPr lang="en-US" dirty="0">
                <a:latin typeface="Segoe UI" panose="020B0502040204020203" pitchFamily="34" charset="0"/>
              </a:rPr>
              <a:t> Now customers can turn Synapse Link off at container level</a:t>
            </a:r>
          </a:p>
          <a:p>
            <a:pPr marL="514350" lvl="1" indent="-285750">
              <a:buClr>
                <a:schemeClr val="accent1"/>
              </a:buClr>
              <a:buSzPct val="80000"/>
              <a:buFont typeface="Courier New" panose="02070309020205020404" pitchFamily="49" charset="0"/>
              <a:buChar char="o"/>
            </a:pPr>
            <a:r>
              <a:rPr lang="en-US" dirty="0">
                <a:latin typeface="Segoe UI" panose="020B0502040204020203" pitchFamily="34" charset="0"/>
              </a:rPr>
              <a:t>CLI or PowerShell only</a:t>
            </a:r>
          </a:p>
          <a:p>
            <a:pPr marL="514350" lvl="1" indent="-285750">
              <a:buClr>
                <a:schemeClr val="accent1"/>
              </a:buClr>
              <a:buSzPct val="80000"/>
              <a:buFont typeface="Courier New" panose="02070309020205020404" pitchFamily="49" charset="0"/>
              <a:buChar char="o"/>
            </a:pPr>
            <a:r>
              <a:rPr lang="en-US" dirty="0">
                <a:latin typeface="Segoe UI" panose="020B0502040204020203" pitchFamily="34" charset="0"/>
              </a:rPr>
              <a:t>By setting analytical TTL to 0</a:t>
            </a:r>
          </a:p>
          <a:p>
            <a:pPr marL="514350" lvl="1" indent="-285750">
              <a:buClr>
                <a:schemeClr val="accent1"/>
              </a:buClr>
              <a:buSzPct val="80000"/>
              <a:buFont typeface="Courier New" panose="02070309020205020404" pitchFamily="49" charset="0"/>
              <a:buChar char="o"/>
            </a:pPr>
            <a:r>
              <a:rPr lang="en-US" dirty="0">
                <a:latin typeface="Segoe UI" panose="020B0502040204020203" pitchFamily="34" charset="0"/>
              </a:rPr>
              <a:t>This action can’t be undone</a:t>
            </a:r>
          </a:p>
          <a:p>
            <a:pPr marL="514350" lvl="1" indent="-285750">
              <a:buClr>
                <a:schemeClr val="accent1"/>
              </a:buClr>
              <a:buSzPct val="80000"/>
              <a:buFont typeface="Courier New" panose="02070309020205020404" pitchFamily="49" charset="0"/>
              <a:buChar char="o"/>
            </a:pPr>
            <a:r>
              <a:rPr lang="en-US" dirty="0">
                <a:latin typeface="Segoe UI" panose="020B0502040204020203" pitchFamily="34" charset="0"/>
              </a:rPr>
              <a:t>Once it is turned off, that container can’t have it turned on again</a:t>
            </a:r>
          </a:p>
          <a:p>
            <a:pPr marL="514350" lvl="1" indent="-285750">
              <a:buClr>
                <a:schemeClr val="accent1"/>
              </a:buClr>
              <a:buSzPct val="80000"/>
              <a:buFont typeface="Arial" panose="020B0604020202020204" pitchFamily="34" charset="0"/>
              <a:buChar char="•"/>
            </a:pPr>
            <a:endParaRPr lang="en-US" dirty="0">
              <a:latin typeface="Segoe UI" panose="020B0502040204020203" pitchFamily="34" charset="0"/>
            </a:endParaRPr>
          </a:p>
          <a:p>
            <a:pPr marL="228600" indent="-228600" algn="l">
              <a:buClr>
                <a:schemeClr val="accent1"/>
              </a:buClr>
              <a:buSzPct val="80000"/>
              <a:buFont typeface="Arial" panose="020B0604020202020204" pitchFamily="34" charset="0"/>
              <a:buChar char="•"/>
            </a:pPr>
            <a:r>
              <a:rPr lang="en-US" dirty="0">
                <a:latin typeface="Segoe UI" panose="020B0502040204020203" pitchFamily="34" charset="0"/>
              </a:rPr>
              <a:t> Customers can’t turn Synapse Link off at account level</a:t>
            </a:r>
          </a:p>
          <a:p>
            <a:pPr lvl="1" indent="-228600">
              <a:buClr>
                <a:schemeClr val="accent1"/>
              </a:buClr>
              <a:buSzPct val="80000"/>
              <a:buFont typeface="Courier New" panose="02070309020205020404" pitchFamily="49" charset="0"/>
              <a:buChar char="o"/>
            </a:pPr>
            <a:r>
              <a:rPr lang="en-US" dirty="0">
                <a:latin typeface="Segoe UI" panose="020B0502040204020203" pitchFamily="34" charset="0"/>
              </a:rPr>
              <a:t> No billing impact</a:t>
            </a:r>
          </a:p>
          <a:p>
            <a:pPr lvl="1" indent="-228600">
              <a:buClr>
                <a:schemeClr val="accent1"/>
              </a:buClr>
              <a:buSzPct val="80000"/>
              <a:buFont typeface="Courier New" panose="02070309020205020404" pitchFamily="49" charset="0"/>
              <a:buChar char="o"/>
            </a:pPr>
            <a:r>
              <a:rPr lang="en-US" dirty="0">
                <a:latin typeface="Segoe UI" panose="020B0502040204020203" pitchFamily="34" charset="0"/>
              </a:rPr>
              <a:t> Currently it blocks the usage of continuous backup and partition merge</a:t>
            </a:r>
          </a:p>
        </p:txBody>
      </p:sp>
      <p:sp>
        <p:nvSpPr>
          <p:cNvPr id="4" name="Title 3">
            <a:extLst>
              <a:ext uri="{FF2B5EF4-FFF2-40B4-BE49-F238E27FC236}">
                <a16:creationId xmlns:a16="http://schemas.microsoft.com/office/drawing/2014/main" id="{899FF136-7DE5-1412-DA4D-56E0383F0338}"/>
              </a:ext>
            </a:extLst>
          </p:cNvPr>
          <p:cNvSpPr>
            <a:spLocks noGrp="1"/>
          </p:cNvSpPr>
          <p:nvPr>
            <p:ph type="title"/>
          </p:nvPr>
        </p:nvSpPr>
        <p:spPr>
          <a:xfrm>
            <a:off x="588263" y="457200"/>
            <a:ext cx="11018520" cy="1661993"/>
          </a:xfrm>
        </p:spPr>
        <p:txBody>
          <a:bodyPr/>
          <a:lstStyle/>
          <a:p>
            <a:r>
              <a:rPr lang="en-US" dirty="0"/>
              <a:t>Analytical store settings</a:t>
            </a:r>
            <a:br>
              <a:rPr lang="en-US" dirty="0"/>
            </a:br>
            <a:br>
              <a:rPr lang="en-US" dirty="0"/>
            </a:br>
            <a:endParaRPr lang="en-US" dirty="0"/>
          </a:p>
        </p:txBody>
      </p:sp>
      <p:pic>
        <p:nvPicPr>
          <p:cNvPr id="3" name="Picture 16">
            <a:extLst>
              <a:ext uri="{FF2B5EF4-FFF2-40B4-BE49-F238E27FC236}">
                <a16:creationId xmlns:a16="http://schemas.microsoft.com/office/drawing/2014/main" id="{56288587-E726-6716-E57E-33CBF44D294C}"/>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4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DFCD7F-5A94-4636-961B-35C5283363B8}"/>
              </a:ext>
              <a:ext uri="{C183D7F6-B498-43B3-948B-1728B52AA6E4}">
                <adec:decorative xmlns:adec="http://schemas.microsoft.com/office/drawing/2017/decorative" val="1"/>
              </a:ext>
            </a:extLst>
          </p:cNvPr>
          <p:cNvSpPr txBox="1"/>
          <p:nvPr/>
        </p:nvSpPr>
        <p:spPr>
          <a:xfrm>
            <a:off x="588263" y="1438838"/>
            <a:ext cx="11623916" cy="4777040"/>
          </a:xfrm>
          <a:prstGeom prst="rect">
            <a:avLst/>
          </a:prstGeom>
          <a:noFill/>
        </p:spPr>
        <p:txBody>
          <a:bodyPr wrap="square" lIns="0" tIns="0" rIns="0" bIns="0" rtlCol="0">
            <a:noAutofit/>
          </a:bodyPr>
          <a:lstStyle/>
          <a:p>
            <a:pPr marL="228600"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You can choose how long data should be retained in your analytical store (like transactional TTL for transactional store)</a:t>
            </a:r>
          </a:p>
          <a:p>
            <a:pPr marL="228600" indent="-228600">
              <a:buClr>
                <a:schemeClr val="accent1"/>
              </a:buClr>
              <a:buSzPct val="800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28600" indent="-228600">
              <a:buClr>
                <a:schemeClr val="accent1"/>
              </a:buClr>
              <a:buSzPct val="80000"/>
              <a:buFont typeface="Arial" panose="020B0604020202020204" pitchFamily="34" charset="0"/>
              <a:buChar char="•"/>
            </a:pPr>
            <a:r>
              <a:rPr lang="en-US" dirty="0">
                <a:latin typeface="Segoe UI" panose="020B0502040204020203" pitchFamily="34" charset="0"/>
                <a:cs typeface="Segoe UI" panose="020B0502040204020203" pitchFamily="34" charset="0"/>
              </a:rPr>
              <a:t>Analytical TTL set on a container: </a:t>
            </a:r>
            <a:endParaRPr lang="en-US" sz="1866" dirty="0">
              <a:latin typeface="Segoe UI" panose="020B0502040204020203" pitchFamily="34" charset="0"/>
              <a:cs typeface="Segoe UI" panose="020B0502040204020203" pitchFamily="34" charset="0"/>
            </a:endParaRPr>
          </a:p>
          <a:p>
            <a:pPr marL="380689" indent="-380689">
              <a:buFont typeface="Arial" panose="020B0604020202020204" pitchFamily="34" charset="0"/>
              <a:buChar char="•"/>
            </a:pPr>
            <a:endParaRPr lang="en-US" sz="1866" dirty="0">
              <a:latin typeface="Segoe UI" panose="020B0502040204020203" pitchFamily="34" charset="0"/>
              <a:cs typeface="Segoe UI" panose="020B0502040204020203" pitchFamily="34" charset="0"/>
            </a:endParaRPr>
          </a:p>
          <a:p>
            <a:pPr marL="380689" indent="-380689">
              <a:buFont typeface="Arial" panose="020B0604020202020204" pitchFamily="34" charset="0"/>
              <a:buChar char="•"/>
            </a:pPr>
            <a:endParaRPr lang="en-US" sz="1866" dirty="0">
              <a:latin typeface="Segoe UI" panose="020B0502040204020203" pitchFamily="34" charset="0"/>
              <a:cs typeface="Segoe UI" panose="020B0502040204020203" pitchFamily="34" charset="0"/>
            </a:endParaRPr>
          </a:p>
        </p:txBody>
      </p:sp>
      <p:graphicFrame>
        <p:nvGraphicFramePr>
          <p:cNvPr id="3" name="Table 4">
            <a:extLst>
              <a:ext uri="{FF2B5EF4-FFF2-40B4-BE49-F238E27FC236}">
                <a16:creationId xmlns:a16="http://schemas.microsoft.com/office/drawing/2014/main" id="{4825431C-B919-4C04-BC03-8C4B473D8D3E}"/>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974609000"/>
              </p:ext>
            </p:extLst>
          </p:nvPr>
        </p:nvGraphicFramePr>
        <p:xfrm>
          <a:off x="588263" y="2879201"/>
          <a:ext cx="11015474" cy="3416571"/>
        </p:xfrm>
        <a:graphic>
          <a:graphicData uri="http://schemas.openxmlformats.org/drawingml/2006/table">
            <a:tbl>
              <a:tblPr firstRow="1" bandRow="1">
                <a:tableStyleId>{5940675A-B579-460E-94D1-54222C63F5DA}</a:tableStyleId>
              </a:tblPr>
              <a:tblGrid>
                <a:gridCol w="2068248">
                  <a:extLst>
                    <a:ext uri="{9D8B030D-6E8A-4147-A177-3AD203B41FA5}">
                      <a16:colId xmlns:a16="http://schemas.microsoft.com/office/drawing/2014/main" val="2096333620"/>
                    </a:ext>
                  </a:extLst>
                </a:gridCol>
                <a:gridCol w="4473613">
                  <a:extLst>
                    <a:ext uri="{9D8B030D-6E8A-4147-A177-3AD203B41FA5}">
                      <a16:colId xmlns:a16="http://schemas.microsoft.com/office/drawing/2014/main" val="2956829241"/>
                    </a:ext>
                  </a:extLst>
                </a:gridCol>
                <a:gridCol w="4473613">
                  <a:extLst>
                    <a:ext uri="{9D8B030D-6E8A-4147-A177-3AD203B41FA5}">
                      <a16:colId xmlns:a16="http://schemas.microsoft.com/office/drawing/2014/main" val="3343073085"/>
                    </a:ext>
                  </a:extLst>
                </a:gridCol>
              </a:tblGrid>
              <a:tr h="338930">
                <a:tc>
                  <a:txBody>
                    <a:bodyPr/>
                    <a:lstStyle/>
                    <a:p>
                      <a:pPr algn="ctr"/>
                      <a:r>
                        <a:rPr lang="en-US" sz="1600" b="0" kern="1200" dirty="0">
                          <a:solidFill>
                            <a:schemeClr val="tx1"/>
                          </a:solidFill>
                          <a:latin typeface="Segoe UI" panose="020B0502040204020203" pitchFamily="34" charset="0"/>
                          <a:cs typeface="Segoe UI" panose="020B0502040204020203" pitchFamily="34" charset="0"/>
                        </a:rPr>
                        <a:t>Value</a:t>
                      </a:r>
                      <a:endParaRPr lang="en-US" sz="1600" b="0" kern="1200" dirty="0">
                        <a:solidFill>
                          <a:schemeClr val="tx1"/>
                        </a:solidFill>
                        <a:latin typeface="Segoe UI" panose="020B0502040204020203" pitchFamily="34" charset="0"/>
                        <a:ea typeface="+mn-ea"/>
                        <a:cs typeface="Segoe UI" panose="020B0502040204020203" pitchFamily="34" charset="0"/>
                      </a:endParaRPr>
                    </a:p>
                  </a:txBody>
                  <a:tcPr marL="121824" marR="121824" marT="60912" marB="60912"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0" kern="1200" dirty="0">
                          <a:solidFill>
                            <a:schemeClr val="tx1"/>
                          </a:solidFill>
                          <a:latin typeface="Segoe UI" panose="020B0502040204020203" pitchFamily="34" charset="0"/>
                          <a:cs typeface="Segoe UI" panose="020B0502040204020203" pitchFamily="34" charset="0"/>
                        </a:rPr>
                        <a:t>Analytical data retention</a:t>
                      </a:r>
                      <a:endParaRPr lang="en-US" sz="1600" b="0" kern="1200" dirty="0">
                        <a:solidFill>
                          <a:schemeClr val="tx1"/>
                        </a:solidFill>
                        <a:latin typeface="Segoe UI" panose="020B0502040204020203" pitchFamily="34" charset="0"/>
                        <a:ea typeface="+mn-ea"/>
                        <a:cs typeface="Segoe UI" panose="020B0502040204020203" pitchFamily="34" charset="0"/>
                      </a:endParaRP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0" kern="1200" dirty="0">
                          <a:solidFill>
                            <a:schemeClr val="tx1"/>
                          </a:solidFill>
                          <a:latin typeface="Segoe UI" panose="020B0502040204020203" pitchFamily="34" charset="0"/>
                          <a:ea typeface="+mn-ea"/>
                          <a:cs typeface="Segoe UI" panose="020B0502040204020203" pitchFamily="34" charset="0"/>
                        </a:rPr>
                        <a:t>When to use? </a:t>
                      </a:r>
                    </a:p>
                  </a:txBody>
                  <a:tcPr marL="121824" marR="121824" marT="60912" marB="60912"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47549941"/>
                  </a:ext>
                </a:extLst>
              </a:tr>
              <a:tr h="1016969">
                <a:tc>
                  <a:txBody>
                    <a:bodyPr/>
                    <a:lstStyle/>
                    <a:p>
                      <a:pPr marL="0" algn="ctr" defTabSz="914400" rtl="0" eaLnBrk="1" latinLnBrk="0" hangingPunct="1"/>
                      <a:r>
                        <a:rPr lang="en-US" sz="1400" kern="1200" dirty="0">
                          <a:solidFill>
                            <a:schemeClr val="tx1"/>
                          </a:solidFill>
                          <a:latin typeface="Segoe UI" panose="020B0502040204020203" pitchFamily="34" charset="0"/>
                          <a:ea typeface="+mn-ea"/>
                          <a:cs typeface="Segoe UI" panose="020B0502040204020203" pitchFamily="34" charset="0"/>
                        </a:rPr>
                        <a:t>0 or null</a:t>
                      </a:r>
                    </a:p>
                  </a:txBody>
                  <a:tcPr marL="121824" marR="121824" marT="60912" marB="60912"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algn="ctr" defTabSz="914400" rtl="0" eaLnBrk="1" latinLnBrk="0" hangingPunct="1"/>
                      <a:r>
                        <a:rPr lang="en-US" sz="1400" kern="1200" dirty="0">
                          <a:solidFill>
                            <a:schemeClr val="tx1"/>
                          </a:solidFill>
                          <a:latin typeface="Segoe UI" panose="020B0502040204020203" pitchFamily="34" charset="0"/>
                          <a:ea typeface="+mn-ea"/>
                          <a:cs typeface="Segoe UI" panose="020B0502040204020203" pitchFamily="34" charset="0"/>
                        </a:rPr>
                        <a:t>No data replicated from transactional store</a:t>
                      </a: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indent="0" algn="ctr" defTabSz="914400" rtl="0" eaLnBrk="1" latinLnBrk="0" hangingPunct="1">
                        <a:buFont typeface="Wingdings" panose="05000000000000000000" pitchFamily="2" charset="2"/>
                        <a:buNone/>
                      </a:pPr>
                      <a:r>
                        <a:rPr lang="en-US" sz="1400" kern="1200" dirty="0">
                          <a:solidFill>
                            <a:schemeClr val="tx1"/>
                          </a:solidFill>
                          <a:latin typeface="Segoe UI" panose="020B0502040204020203" pitchFamily="34" charset="0"/>
                          <a:ea typeface="+mn-ea"/>
                          <a:cs typeface="Segoe UI" panose="020B0502040204020203" pitchFamily="34" charset="0"/>
                        </a:rPr>
                        <a:t>Use the container only for transactional workloads</a:t>
                      </a:r>
                    </a:p>
                    <a:p>
                      <a:pPr marL="0" indent="0" algn="ctr" defTabSz="914400" rtl="0" eaLnBrk="1" latinLnBrk="0" hangingPunct="1">
                        <a:buFont typeface="Wingdings" panose="05000000000000000000" pitchFamily="2" charset="2"/>
                        <a:buNone/>
                      </a:pPr>
                      <a:r>
                        <a:rPr lang="en-US" sz="1400" kern="1200" dirty="0">
                          <a:solidFill>
                            <a:schemeClr val="tx1"/>
                          </a:solidFill>
                          <a:latin typeface="Segoe UI" panose="020B0502040204020203" pitchFamily="34" charset="0"/>
                          <a:ea typeface="+mn-ea"/>
                          <a:cs typeface="Segoe UI" panose="020B0502040204020203" pitchFamily="34" charset="0"/>
                        </a:rPr>
                        <a:t>Default, when analytical store is turned off </a:t>
                      </a:r>
                    </a:p>
                  </a:txBody>
                  <a:tcPr marL="121824" marR="121824" marT="60912" marB="60912"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125847160"/>
                  </a:ext>
                </a:extLst>
              </a:tr>
              <a:tr h="1016969">
                <a:tc>
                  <a:txBody>
                    <a:bodyPr/>
                    <a:lstStyle/>
                    <a:p>
                      <a:pPr marL="0" algn="ctr" defTabSz="914400" rtl="0" eaLnBrk="1" latinLnBrk="0" hangingPunct="1"/>
                      <a:r>
                        <a:rPr lang="en-US" sz="1400" kern="1200">
                          <a:solidFill>
                            <a:schemeClr val="tx1"/>
                          </a:solidFill>
                          <a:latin typeface="Segoe UI" panose="020B0502040204020203" pitchFamily="34" charset="0"/>
                          <a:ea typeface="+mn-ea"/>
                          <a:cs typeface="Segoe UI" panose="020B0502040204020203" pitchFamily="34" charset="0"/>
                        </a:rPr>
                        <a:t>-1</a:t>
                      </a:r>
                    </a:p>
                  </a:txBody>
                  <a:tcPr marL="121824" marR="121824" marT="60912" marB="60912"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algn="ctr" defTabSz="914400" rtl="0" eaLnBrk="1" latinLnBrk="0" hangingPunct="1"/>
                      <a:r>
                        <a:rPr lang="en-US" sz="1400" kern="1200" dirty="0">
                          <a:solidFill>
                            <a:schemeClr val="tx1"/>
                          </a:solidFill>
                          <a:latin typeface="Segoe UI" panose="020B0502040204020203" pitchFamily="34" charset="0"/>
                          <a:ea typeface="+mn-ea"/>
                          <a:cs typeface="Segoe UI" panose="020B0502040204020203" pitchFamily="34" charset="0"/>
                        </a:rPr>
                        <a:t>Infinite retention of analytical data in your container</a:t>
                      </a: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algn="ctr" defTabSz="914400" rtl="0" eaLnBrk="1" latinLnBrk="0" hangingPunct="1"/>
                      <a:r>
                        <a:rPr lang="en-US" sz="1400" kern="1200" dirty="0">
                          <a:solidFill>
                            <a:schemeClr val="tx1"/>
                          </a:solidFill>
                          <a:latin typeface="Segoe UI" panose="020B0502040204020203" pitchFamily="34" charset="0"/>
                          <a:ea typeface="+mn-ea"/>
                          <a:cs typeface="Segoe UI" panose="020B0502040204020203" pitchFamily="34" charset="0"/>
                        </a:rPr>
                        <a:t>Retain all historical data for analysis</a:t>
                      </a:r>
                    </a:p>
                  </a:txBody>
                  <a:tcPr marL="121824" marR="121824" marT="60912" marB="60912"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546722258"/>
                  </a:ext>
                </a:extLst>
              </a:tr>
              <a:tr h="1016969">
                <a:tc>
                  <a:txBody>
                    <a:bodyPr/>
                    <a:lstStyle/>
                    <a:p>
                      <a:pPr marL="0" algn="ctr" defTabSz="914400" rtl="0" eaLnBrk="1" latinLnBrk="0" hangingPunct="1"/>
                      <a:r>
                        <a:rPr lang="en-US" sz="1400" kern="1200" dirty="0">
                          <a:solidFill>
                            <a:schemeClr val="tx1"/>
                          </a:solidFill>
                          <a:latin typeface="Segoe UI" panose="020B0502040204020203" pitchFamily="34" charset="0"/>
                          <a:ea typeface="+mn-ea"/>
                          <a:cs typeface="Segoe UI" panose="020B0502040204020203" pitchFamily="34" charset="0"/>
                        </a:rPr>
                        <a:t>  ‘n’</a:t>
                      </a:r>
                    </a:p>
                  </a:txBody>
                  <a:tcPr marL="121824" marR="121824" marT="60912" marB="60912"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algn="ctr" defTabSz="914400" rtl="0" eaLnBrk="1" latinLnBrk="0" hangingPunct="1"/>
                      <a:r>
                        <a:rPr lang="en-US" sz="1400" kern="1200" dirty="0">
                          <a:solidFill>
                            <a:schemeClr val="tx1"/>
                          </a:solidFill>
                          <a:latin typeface="Segoe UI" panose="020B0502040204020203" pitchFamily="34" charset="0"/>
                          <a:ea typeface="+mn-ea"/>
                          <a:cs typeface="Segoe UI" panose="020B0502040204020203" pitchFamily="34" charset="0"/>
                        </a:rPr>
                        <a:t>Items will expire from the analytical store "n" seconds after their last modified time in the transactional store. </a:t>
                      </a:r>
                    </a:p>
                  </a:txBody>
                  <a:tcPr marL="121824" marR="121824" marT="60912" marB="609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tc>
                  <a:txBody>
                    <a:bodyPr/>
                    <a:lstStyle/>
                    <a:p>
                      <a:pPr marL="0" algn="ctr" defTabSz="914400" rtl="0" eaLnBrk="1" latinLnBrk="0" hangingPunct="1"/>
                      <a:r>
                        <a:rPr lang="en-US" sz="1400" kern="1200" dirty="0">
                          <a:solidFill>
                            <a:schemeClr val="tx1"/>
                          </a:solidFill>
                          <a:latin typeface="Segoe UI" panose="020B0502040204020203" pitchFamily="34" charset="0"/>
                          <a:ea typeface="+mn-ea"/>
                          <a:cs typeface="Segoe UI" panose="020B0502040204020203" pitchFamily="34" charset="0"/>
                        </a:rPr>
                        <a:t>Expire items in analytical store independent</a:t>
                      </a:r>
                      <a:br>
                        <a:rPr lang="en-US" sz="1400" kern="1200" dirty="0">
                          <a:solidFill>
                            <a:schemeClr val="tx1"/>
                          </a:solidFill>
                          <a:latin typeface="Segoe UI" panose="020B0502040204020203" pitchFamily="34" charset="0"/>
                          <a:ea typeface="+mn-ea"/>
                          <a:cs typeface="Segoe UI" panose="020B0502040204020203" pitchFamily="34" charset="0"/>
                        </a:rPr>
                      </a:br>
                      <a:r>
                        <a:rPr lang="en-US" sz="1400" kern="1200" dirty="0">
                          <a:solidFill>
                            <a:schemeClr val="tx1"/>
                          </a:solidFill>
                          <a:latin typeface="Segoe UI" panose="020B0502040204020203" pitchFamily="34" charset="0"/>
                          <a:ea typeface="+mn-ea"/>
                          <a:cs typeface="Segoe UI" panose="020B0502040204020203" pitchFamily="34" charset="0"/>
                        </a:rPr>
                        <a:t>of transactional data</a:t>
                      </a:r>
                    </a:p>
                    <a:p>
                      <a:pPr marL="0" algn="ctr" defTabSz="914400" rtl="0" eaLnBrk="1" latinLnBrk="0" hangingPunct="1"/>
                      <a:endParaRPr lang="en-US" sz="1400" kern="1200" dirty="0">
                        <a:solidFill>
                          <a:schemeClr val="tx1"/>
                        </a:solidFill>
                        <a:latin typeface="Segoe UI" panose="020B0502040204020203" pitchFamily="34" charset="0"/>
                        <a:ea typeface="+mn-ea"/>
                        <a:cs typeface="Segoe UI" panose="020B0502040204020203" pitchFamily="34" charset="0"/>
                      </a:endParaRPr>
                    </a:p>
                    <a:p>
                      <a:pPr marL="0" algn="ctr" defTabSz="914400" rtl="0" eaLnBrk="1" latinLnBrk="0" hangingPunct="1"/>
                      <a:r>
                        <a:rPr lang="en-US" sz="1400" kern="1200" dirty="0">
                          <a:solidFill>
                            <a:schemeClr val="tx1"/>
                          </a:solidFill>
                          <a:latin typeface="Segoe UI" panose="020B0502040204020203" pitchFamily="34" charset="0"/>
                          <a:ea typeface="+mn-ea"/>
                          <a:cs typeface="Segoe UI" panose="020B0502040204020203" pitchFamily="34" charset="0"/>
                        </a:rPr>
                        <a:t>Cost-effective for storage</a:t>
                      </a:r>
                    </a:p>
                  </a:txBody>
                  <a:tcPr marL="121824" marR="121824" marT="60912" marB="60912"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3045573778"/>
                  </a:ext>
                </a:extLst>
              </a:tr>
            </a:tbl>
          </a:graphicData>
        </a:graphic>
      </p:graphicFrame>
      <p:sp>
        <p:nvSpPr>
          <p:cNvPr id="5" name="Title 4">
            <a:extLst>
              <a:ext uri="{FF2B5EF4-FFF2-40B4-BE49-F238E27FC236}">
                <a16:creationId xmlns:a16="http://schemas.microsoft.com/office/drawing/2014/main" id="{368C0AC3-6EC4-6254-4B83-F38EF341CAD4}"/>
              </a:ext>
              <a:ext uri="{C183D7F6-B498-43B3-948B-1728B52AA6E4}">
                <adec:decorative xmlns:adec="http://schemas.microsoft.com/office/drawing/2017/decorative" val="1"/>
              </a:ext>
            </a:extLst>
          </p:cNvPr>
          <p:cNvSpPr>
            <a:spLocks noGrp="1"/>
          </p:cNvSpPr>
          <p:nvPr>
            <p:ph type="title"/>
          </p:nvPr>
        </p:nvSpPr>
        <p:spPr/>
        <p:txBody>
          <a:bodyPr/>
          <a:lstStyle/>
          <a:p>
            <a:r>
              <a:rPr lang="en-US" dirty="0"/>
              <a:t>Analytical Time-To-Live (TTL)</a:t>
            </a:r>
          </a:p>
        </p:txBody>
      </p:sp>
      <p:pic>
        <p:nvPicPr>
          <p:cNvPr id="6" name="Picture 16">
            <a:extLst>
              <a:ext uri="{FF2B5EF4-FFF2-40B4-BE49-F238E27FC236}">
                <a16:creationId xmlns:a16="http://schemas.microsoft.com/office/drawing/2014/main" id="{10C248F7-7319-A718-D8AB-613E16DF7916}"/>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2913" y="299391"/>
            <a:ext cx="726990" cy="4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119220"/>
      </p:ext>
    </p:extLst>
  </p:cSld>
  <p:clrMapOvr>
    <a:masterClrMapping/>
  </p:clrMapOvr>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7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61349b38-87b0-4d20-bd6f-41da2268192a">
      <Terms xmlns="http://schemas.microsoft.com/office/infopath/2007/PartnerControls"/>
    </lcf76f155ced4ddcb4097134ff3c332f>
    <SharedWithUsers xmlns="68fcb561-4938-471e-ad66-507677a35492">
      <UserInfo>
        <DisplayName>Terence O'Shea (Chilco Strategies Inc)</DisplayName>
        <AccountId>522</AccountId>
        <AccountType/>
      </UserInfo>
      <UserInfo>
        <DisplayName>Tyler Mays-Childers (he/him)</DisplayName>
        <AccountId>515</AccountId>
        <AccountType/>
      </UserInfo>
    </SharedWithUsers>
  </documentManagement>
</p:properties>
</file>

<file path=customXml/itemProps1.xml><?xml version="1.0" encoding="utf-8"?>
<ds:datastoreItem xmlns:ds="http://schemas.openxmlformats.org/officeDocument/2006/customXml" ds:itemID="{3E8E5744-F079-4C53-A04C-97E15D4F39BD}"/>
</file>

<file path=customXml/itemProps2.xml><?xml version="1.0" encoding="utf-8"?>
<ds:datastoreItem xmlns:ds="http://schemas.openxmlformats.org/officeDocument/2006/customXml" ds:itemID="{B2F5521D-540B-4083-84F3-77910A9B64DC}">
  <ds:schemaRefs>
    <ds:schemaRef ds:uri="http://schemas.microsoft.com/sharepoint/v3/contenttype/forms"/>
  </ds:schemaRefs>
</ds:datastoreItem>
</file>

<file path=customXml/itemProps3.xml><?xml version="1.0" encoding="utf-8"?>
<ds:datastoreItem xmlns:ds="http://schemas.openxmlformats.org/officeDocument/2006/customXml" ds:itemID="{9EA07BD2-44BC-4A2F-823E-30BD7012960F}">
  <ds:schemaRefs>
    <ds:schemaRef ds:uri="http://schemas.microsoft.com/office/2006/metadata/properties"/>
    <ds:schemaRef ds:uri="http://purl.org/dc/terms/"/>
    <ds:schemaRef ds:uri="http://purl.org/dc/elements/1.1/"/>
    <ds:schemaRef ds:uri="fc07152f-a519-491d-844f-51483cd7f25e"/>
    <ds:schemaRef ds:uri="http://schemas.microsoft.com/office/2006/documentManagement/types"/>
    <ds:schemaRef ds:uri="http://schemas.microsoft.com/office/infopath/2007/PartnerControls"/>
    <ds:schemaRef ds:uri="http://schemas.openxmlformats.org/package/2006/metadata/core-properties"/>
    <ds:schemaRef ds:uri="230e9df3-be65-4c73-a93b-d1236ebd677e"/>
    <ds:schemaRef ds:uri="http://www.w3.org/XML/1998/namespace"/>
    <ds:schemaRef ds:uri="06ccca23-2dd2-41b3-9f0e-af175205266b"/>
    <ds:schemaRef ds:uri="http://schemas.microsoft.com/sharepoint/v3"/>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289</TotalTime>
  <Words>1847</Words>
  <Application>Microsoft Office PowerPoint</Application>
  <PresentationFormat>Widescreen</PresentationFormat>
  <Paragraphs>300</Paragraphs>
  <Slides>22</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Courier New</vt:lpstr>
      <vt:lpstr>Segoe UI</vt:lpstr>
      <vt:lpstr>Segoe UI Semibold</vt:lpstr>
      <vt:lpstr>Segoe UI Semilight</vt:lpstr>
      <vt:lpstr>Wingdings</vt:lpstr>
      <vt:lpstr>Dynamics 365</vt:lpstr>
      <vt:lpstr>7_Black Template</vt:lpstr>
      <vt:lpstr>Azure Synapse Link for Azure Cosmos DB</vt:lpstr>
      <vt:lpstr>Azure Synapse Link for Azure Cosmos DB </vt:lpstr>
      <vt:lpstr>Key Benefits | Resume</vt:lpstr>
      <vt:lpstr>How it works? Azure Synapse Link under the hood</vt:lpstr>
      <vt:lpstr>Azure Synapse Link for Cosmos DB</vt:lpstr>
      <vt:lpstr>Analytical store | Enabling No-ETL HTAP </vt:lpstr>
      <vt:lpstr>Analytical store settings </vt:lpstr>
      <vt:lpstr>Analytical store settings  </vt:lpstr>
      <vt:lpstr>Analytical Time-To-Live (TTL)</vt:lpstr>
      <vt:lpstr>Seamless data tiering using Analytical &amp; Transactional TTL</vt:lpstr>
      <vt:lpstr>Schema Inference </vt:lpstr>
      <vt:lpstr>Schema Inference</vt:lpstr>
      <vt:lpstr>Schema Inference  </vt:lpstr>
      <vt:lpstr>Backup</vt:lpstr>
      <vt:lpstr>Backup – Protection against logical errors</vt:lpstr>
      <vt:lpstr>Backup | Protection against logical errors</vt:lpstr>
      <vt:lpstr>Backup | Protection against logical errors </vt:lpstr>
      <vt:lpstr>Pricing </vt:lpstr>
      <vt:lpstr>Pricing  </vt:lpstr>
      <vt:lpstr>Pricing Comparison </vt:lpstr>
      <vt:lpstr>Cosmos DB Synapse Link | TCO comparison</vt:lpstr>
      <vt:lpstr>Pricing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Arbuckle</dc:creator>
  <cp:lastModifiedBy>Terence O'Shea</cp:lastModifiedBy>
  <cp:revision>18</cp:revision>
  <dcterms:created xsi:type="dcterms:W3CDTF">2022-08-09T18:23:22Z</dcterms:created>
  <dcterms:modified xsi:type="dcterms:W3CDTF">2022-10-28T17:39:36Z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0x010100CB37A1A211E6AD49B6926EBCABCBDE8F</vt:lpwstr>
  </property>
  <property fmtid="{D5CDD505-2E9C-101B-9397-08002B2CF9AE}" pid="3" name="MediaServiceImageTags">
    <vt:lpwstr/>
  </property>
</Properties>
</file>